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53" r:id="rId2"/>
    <p:sldId id="354" r:id="rId3"/>
    <p:sldId id="346" r:id="rId4"/>
    <p:sldId id="347" r:id="rId5"/>
    <p:sldId id="336" r:id="rId6"/>
    <p:sldId id="333" r:id="rId7"/>
    <p:sldId id="334" r:id="rId8"/>
    <p:sldId id="335" r:id="rId9"/>
    <p:sldId id="339" r:id="rId10"/>
    <p:sldId id="340" r:id="rId11"/>
    <p:sldId id="341" r:id="rId12"/>
    <p:sldId id="367" r:id="rId13"/>
    <p:sldId id="366" r:id="rId14"/>
    <p:sldId id="342" r:id="rId15"/>
    <p:sldId id="343" r:id="rId16"/>
    <p:sldId id="344" r:id="rId17"/>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70DF6D-A492-618A-89DC-CFFF3BD23054}" name="Vicki Sennett" initials="VS" userId="4e7e733b2f3d2f2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E9088-026A-42CB-8B3D-48BE987EFAA4}" v="4" dt="2023-08-18T16:44:45.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3362" autoAdjust="0"/>
  </p:normalViewPr>
  <p:slideViewPr>
    <p:cSldViewPr snapToGrid="0">
      <p:cViewPr varScale="1">
        <p:scale>
          <a:sx n="46" d="100"/>
          <a:sy n="46" d="100"/>
        </p:scale>
        <p:origin x="1820" y="56"/>
      </p:cViewPr>
      <p:guideLst/>
    </p:cSldViewPr>
  </p:slideViewPr>
  <p:notesTextViewPr>
    <p:cViewPr>
      <p:scale>
        <a:sx n="1" d="1"/>
        <a:sy n="1" d="1"/>
      </p:scale>
      <p:origin x="0" y="0"/>
    </p:cViewPr>
  </p:notesTextViewPr>
  <p:sorterViewPr>
    <p:cViewPr varScale="1">
      <p:scale>
        <a:sx n="100" d="100"/>
        <a:sy n="100" d="100"/>
      </p:scale>
      <p:origin x="0" y="-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 Sennett" userId="4e7e733b2f3d2f29" providerId="Windows Live" clId="Web-{47F7DDC0-FE25-460E-A20D-148E92681412}"/>
    <pc:docChg chg="mod modSld">
      <pc:chgData name="Vicki Sennett" userId="4e7e733b2f3d2f29" providerId="Windows Live" clId="Web-{47F7DDC0-FE25-460E-A20D-148E92681412}" dt="2023-05-25T09:49:50.782" v="143"/>
      <pc:docMkLst>
        <pc:docMk/>
      </pc:docMkLst>
      <pc:sldChg chg="modSp">
        <pc:chgData name="Vicki Sennett" userId="4e7e733b2f3d2f29" providerId="Windows Live" clId="Web-{47F7DDC0-FE25-460E-A20D-148E92681412}" dt="2023-05-25T09:24:13.808" v="4" actId="20577"/>
        <pc:sldMkLst>
          <pc:docMk/>
          <pc:sldMk cId="2316053116" sldId="339"/>
        </pc:sldMkLst>
        <pc:spChg chg="mod">
          <ac:chgData name="Vicki Sennett" userId="4e7e733b2f3d2f29" providerId="Windows Live" clId="Web-{47F7DDC0-FE25-460E-A20D-148E92681412}" dt="2023-05-25T09:24:13.808" v="4" actId="20577"/>
          <ac:spMkLst>
            <pc:docMk/>
            <pc:sldMk cId="2316053116" sldId="339"/>
            <ac:spMk id="8" creationId="{00000000-0000-0000-0000-000000000000}"/>
          </ac:spMkLst>
        </pc:spChg>
      </pc:sldChg>
      <pc:sldChg chg="modSp">
        <pc:chgData name="Vicki Sennett" userId="4e7e733b2f3d2f29" providerId="Windows Live" clId="Web-{47F7DDC0-FE25-460E-A20D-148E92681412}" dt="2023-05-25T09:24:54.763" v="16" actId="14100"/>
        <pc:sldMkLst>
          <pc:docMk/>
          <pc:sldMk cId="1411895632" sldId="340"/>
        </pc:sldMkLst>
        <pc:spChg chg="mod">
          <ac:chgData name="Vicki Sennett" userId="4e7e733b2f3d2f29" providerId="Windows Live" clId="Web-{47F7DDC0-FE25-460E-A20D-148E92681412}" dt="2023-05-25T09:24:45.434" v="14" actId="20577"/>
          <ac:spMkLst>
            <pc:docMk/>
            <pc:sldMk cId="1411895632" sldId="340"/>
            <ac:spMk id="4" creationId="{00000000-0000-0000-0000-000000000000}"/>
          </ac:spMkLst>
        </pc:spChg>
        <pc:spChg chg="mod">
          <ac:chgData name="Vicki Sennett" userId="4e7e733b2f3d2f29" providerId="Windows Live" clId="Web-{47F7DDC0-FE25-460E-A20D-148E92681412}" dt="2023-05-25T09:24:54.763" v="16" actId="14100"/>
          <ac:spMkLst>
            <pc:docMk/>
            <pc:sldMk cId="1411895632" sldId="340"/>
            <ac:spMk id="14" creationId="{00000000-0000-0000-0000-000000000000}"/>
          </ac:spMkLst>
        </pc:spChg>
      </pc:sldChg>
      <pc:sldChg chg="modSp">
        <pc:chgData name="Vicki Sennett" userId="4e7e733b2f3d2f29" providerId="Windows Live" clId="Web-{47F7DDC0-FE25-460E-A20D-148E92681412}" dt="2023-05-25T09:32:07.293" v="54" actId="20577"/>
        <pc:sldMkLst>
          <pc:docMk/>
          <pc:sldMk cId="1008390203" sldId="341"/>
        </pc:sldMkLst>
        <pc:spChg chg="mod">
          <ac:chgData name="Vicki Sennett" userId="4e7e733b2f3d2f29" providerId="Windows Live" clId="Web-{47F7DDC0-FE25-460E-A20D-148E92681412}" dt="2023-05-25T09:32:07.293" v="54" actId="20577"/>
          <ac:spMkLst>
            <pc:docMk/>
            <pc:sldMk cId="1008390203" sldId="341"/>
            <ac:spMk id="4" creationId="{00000000-0000-0000-0000-000000000000}"/>
          </ac:spMkLst>
        </pc:spChg>
        <pc:spChg chg="mod">
          <ac:chgData name="Vicki Sennett" userId="4e7e733b2f3d2f29" providerId="Windows Live" clId="Web-{47F7DDC0-FE25-460E-A20D-148E92681412}" dt="2023-05-25T09:28:35.817" v="24" actId="20577"/>
          <ac:spMkLst>
            <pc:docMk/>
            <pc:sldMk cId="1008390203" sldId="341"/>
            <ac:spMk id="8" creationId="{00000000-0000-0000-0000-000000000000}"/>
          </ac:spMkLst>
        </pc:spChg>
      </pc:sldChg>
      <pc:sldChg chg="modSp addCm delCm modNotes">
        <pc:chgData name="Vicki Sennett" userId="4e7e733b2f3d2f29" providerId="Windows Live" clId="Web-{47F7DDC0-FE25-460E-A20D-148E92681412}" dt="2023-05-25T09:48:23.419" v="130" actId="20577"/>
        <pc:sldMkLst>
          <pc:docMk/>
          <pc:sldMk cId="2967946670" sldId="342"/>
        </pc:sldMkLst>
        <pc:spChg chg="mod">
          <ac:chgData name="Vicki Sennett" userId="4e7e733b2f3d2f29" providerId="Windows Live" clId="Web-{47F7DDC0-FE25-460E-A20D-148E92681412}" dt="2023-05-25T09:48:23.419" v="130" actId="20577"/>
          <ac:spMkLst>
            <pc:docMk/>
            <pc:sldMk cId="2967946670" sldId="342"/>
            <ac:spMk id="5" creationId="{00000000-0000-0000-0000-000000000000}"/>
          </ac:spMkLst>
        </pc:spChg>
        <pc:spChg chg="mod">
          <ac:chgData name="Vicki Sennett" userId="4e7e733b2f3d2f29" providerId="Windows Live" clId="Web-{47F7DDC0-FE25-460E-A20D-148E92681412}" dt="2023-05-25T09:43:21.019" v="113" actId="14100"/>
          <ac:spMkLst>
            <pc:docMk/>
            <pc:sldMk cId="2967946670" sldId="342"/>
            <ac:spMk id="15" creationId="{00000000-0000-0000-0000-000000000000}"/>
          </ac:spMkLst>
        </pc:spChg>
        <pc:extLst>
          <p:ext xmlns:p="http://schemas.openxmlformats.org/presentationml/2006/main" uri="{D6D511B9-2390-475A-947B-AFAB55BFBCF1}">
            <pc226:cmChg xmlns:pc226="http://schemas.microsoft.com/office/powerpoint/2022/06/main/command" chg="add">
              <pc226:chgData name="Vicki Sennett" userId="4e7e733b2f3d2f29" providerId="Windows Live" clId="Web-{47F7DDC0-FE25-460E-A20D-148E92681412}" dt="2023-05-25T09:45:22.648" v="114"/>
              <pc2:cmMkLst xmlns:pc2="http://schemas.microsoft.com/office/powerpoint/2019/9/main/command">
                <pc:docMk/>
                <pc:sldMk cId="2967946670" sldId="342"/>
                <pc2:cmMk id="{C2197B06-159D-417C-9F22-B5A99A8C61A5}"/>
              </pc2:cmMkLst>
            </pc226:cmChg>
            <pc226:cmChg xmlns:pc226="http://schemas.microsoft.com/office/powerpoint/2022/06/main/command" chg="add del">
              <pc226:chgData name="Vicki Sennett" userId="4e7e733b2f3d2f29" providerId="Windows Live" clId="Web-{47F7DDC0-FE25-460E-A20D-148E92681412}" dt="2023-05-25T09:42:33.595" v="104"/>
              <pc2:cmMkLst xmlns:pc2="http://schemas.microsoft.com/office/powerpoint/2019/9/main/command">
                <pc:docMk/>
                <pc:sldMk cId="2967946670" sldId="342"/>
                <pc2:cmMk id="{FA3F9309-4592-4E31-98B9-A8E6CB2188EB}"/>
              </pc2:cmMkLst>
            </pc226:cmChg>
          </p:ext>
        </pc:extLst>
      </pc:sldChg>
      <pc:sldChg chg="modSp addCm">
        <pc:chgData name="Vicki Sennett" userId="4e7e733b2f3d2f29" providerId="Windows Live" clId="Web-{47F7DDC0-FE25-460E-A20D-148E92681412}" dt="2023-05-25T09:46:01.758" v="128" actId="20577"/>
        <pc:sldMkLst>
          <pc:docMk/>
          <pc:sldMk cId="2111816498" sldId="343"/>
        </pc:sldMkLst>
        <pc:spChg chg="mod">
          <ac:chgData name="Vicki Sennett" userId="4e7e733b2f3d2f29" providerId="Windows Live" clId="Web-{47F7DDC0-FE25-460E-A20D-148E92681412}" dt="2023-05-25T09:46:01.758" v="128" actId="20577"/>
          <ac:spMkLst>
            <pc:docMk/>
            <pc:sldMk cId="2111816498" sldId="343"/>
            <ac:spMk id="12" creationId="{00000000-0000-0000-0000-000000000000}"/>
          </ac:spMkLst>
        </pc:spChg>
        <pc:extLst>
          <p:ext xmlns:p="http://schemas.openxmlformats.org/presentationml/2006/main" uri="{D6D511B9-2390-475A-947B-AFAB55BFBCF1}">
            <pc226:cmChg xmlns:pc226="http://schemas.microsoft.com/office/powerpoint/2022/06/main/command" chg="add">
              <pc226:chgData name="Vicki Sennett" userId="4e7e733b2f3d2f29" providerId="Windows Live" clId="Web-{47F7DDC0-FE25-460E-A20D-148E92681412}" dt="2023-05-25T09:45:37.304" v="115"/>
              <pc2:cmMkLst xmlns:pc2="http://schemas.microsoft.com/office/powerpoint/2019/9/main/command">
                <pc:docMk/>
                <pc:sldMk cId="2111816498" sldId="343"/>
                <pc2:cmMk id="{615F9192-C153-46C8-B9BE-EA5A49D08A32}"/>
              </pc2:cmMkLst>
            </pc226:cmChg>
          </p:ext>
        </pc:extLst>
      </pc:sldChg>
      <pc:sldChg chg="modSp addCm modNotes">
        <pc:chgData name="Vicki Sennett" userId="4e7e733b2f3d2f29" providerId="Windows Live" clId="Web-{47F7DDC0-FE25-460E-A20D-148E92681412}" dt="2023-05-25T09:49:50.782" v="143"/>
        <pc:sldMkLst>
          <pc:docMk/>
          <pc:sldMk cId="2413829528" sldId="344"/>
        </pc:sldMkLst>
        <pc:spChg chg="mod">
          <ac:chgData name="Vicki Sennett" userId="4e7e733b2f3d2f29" providerId="Windows Live" clId="Web-{47F7DDC0-FE25-460E-A20D-148E92681412}" dt="2023-05-25T09:49:29.093" v="138" actId="20577"/>
          <ac:spMkLst>
            <pc:docMk/>
            <pc:sldMk cId="2413829528" sldId="344"/>
            <ac:spMk id="5" creationId="{00000000-0000-0000-0000-000000000000}"/>
          </ac:spMkLst>
        </pc:spChg>
        <pc:spChg chg="mod">
          <ac:chgData name="Vicki Sennett" userId="4e7e733b2f3d2f29" providerId="Windows Live" clId="Web-{47F7DDC0-FE25-460E-A20D-148E92681412}" dt="2023-05-25T09:49:20.046" v="135" actId="20577"/>
          <ac:spMkLst>
            <pc:docMk/>
            <pc:sldMk cId="2413829528" sldId="344"/>
            <ac:spMk id="6" creationId="{00000000-0000-0000-0000-000000000000}"/>
          </ac:spMkLst>
        </pc:spChg>
        <pc:spChg chg="mod">
          <ac:chgData name="Vicki Sennett" userId="4e7e733b2f3d2f29" providerId="Windows Live" clId="Web-{47F7DDC0-FE25-460E-A20D-148E92681412}" dt="2023-05-25T09:49:50.782" v="143"/>
          <ac:spMkLst>
            <pc:docMk/>
            <pc:sldMk cId="2413829528" sldId="344"/>
            <ac:spMk id="8" creationId="{00000000-0000-0000-0000-000000000000}"/>
          </ac:spMkLst>
        </pc:spChg>
        <pc:extLst>
          <p:ext xmlns:p="http://schemas.openxmlformats.org/presentationml/2006/main" uri="{D6D511B9-2390-475A-947B-AFAB55BFBCF1}">
            <pc226:cmChg xmlns:pc226="http://schemas.microsoft.com/office/powerpoint/2022/06/main/command" chg="add">
              <pc226:chgData name="Vicki Sennett" userId="4e7e733b2f3d2f29" providerId="Windows Live" clId="Web-{47F7DDC0-FE25-460E-A20D-148E92681412}" dt="2023-05-25T09:49:05.327" v="133"/>
              <pc2:cmMkLst xmlns:pc2="http://schemas.microsoft.com/office/powerpoint/2019/9/main/command">
                <pc:docMk/>
                <pc:sldMk cId="2413829528" sldId="344"/>
                <pc2:cmMk id="{11CF797E-F7BE-4F31-9EF0-40AA3A7EFCBD}"/>
              </pc2:cmMkLst>
            </pc226:cmChg>
          </p:ext>
        </pc:extLst>
      </pc:sldChg>
      <pc:sldChg chg="modSp">
        <pc:chgData name="Vicki Sennett" userId="4e7e733b2f3d2f29" providerId="Windows Live" clId="Web-{47F7DDC0-FE25-460E-A20D-148E92681412}" dt="2023-05-25T09:35:30.144" v="94" actId="20577"/>
        <pc:sldMkLst>
          <pc:docMk/>
          <pc:sldMk cId="682476965" sldId="366"/>
        </pc:sldMkLst>
        <pc:spChg chg="mod">
          <ac:chgData name="Vicki Sennett" userId="4e7e733b2f3d2f29" providerId="Windows Live" clId="Web-{47F7DDC0-FE25-460E-A20D-148E92681412}" dt="2023-05-25T09:35:30.144" v="94" actId="20577"/>
          <ac:spMkLst>
            <pc:docMk/>
            <pc:sldMk cId="682476965" sldId="366"/>
            <ac:spMk id="2" creationId="{00000000-0000-0000-0000-000000000000}"/>
          </ac:spMkLst>
        </pc:spChg>
      </pc:sldChg>
      <pc:sldChg chg="modSp">
        <pc:chgData name="Vicki Sennett" userId="4e7e733b2f3d2f29" providerId="Windows Live" clId="Web-{47F7DDC0-FE25-460E-A20D-148E92681412}" dt="2023-05-25T09:35:27.237" v="93" actId="20577"/>
        <pc:sldMkLst>
          <pc:docMk/>
          <pc:sldMk cId="3641133059" sldId="367"/>
        </pc:sldMkLst>
        <pc:spChg chg="mod">
          <ac:chgData name="Vicki Sennett" userId="4e7e733b2f3d2f29" providerId="Windows Live" clId="Web-{47F7DDC0-FE25-460E-A20D-148E92681412}" dt="2023-05-25T09:33:06.764" v="86" actId="20577"/>
          <ac:spMkLst>
            <pc:docMk/>
            <pc:sldMk cId="3641133059" sldId="367"/>
            <ac:spMk id="4" creationId="{00000000-0000-0000-0000-000000000000}"/>
          </ac:spMkLst>
        </pc:spChg>
        <pc:spChg chg="mod">
          <ac:chgData name="Vicki Sennett" userId="4e7e733b2f3d2f29" providerId="Windows Live" clId="Web-{47F7DDC0-FE25-460E-A20D-148E92681412}" dt="2023-05-25T09:32:36.528" v="75"/>
          <ac:spMkLst>
            <pc:docMk/>
            <pc:sldMk cId="3641133059" sldId="367"/>
            <ac:spMk id="8" creationId="{00000000-0000-0000-0000-000000000000}"/>
          </ac:spMkLst>
        </pc:spChg>
        <pc:spChg chg="mod">
          <ac:chgData name="Vicki Sennett" userId="4e7e733b2f3d2f29" providerId="Windows Live" clId="Web-{47F7DDC0-FE25-460E-A20D-148E92681412}" dt="2023-05-25T09:35:27.237" v="93" actId="20577"/>
          <ac:spMkLst>
            <pc:docMk/>
            <pc:sldMk cId="3641133059" sldId="367"/>
            <ac:spMk id="14" creationId="{00000000-0000-0000-0000-000000000000}"/>
          </ac:spMkLst>
        </pc:spChg>
      </pc:sldChg>
    </pc:docChg>
  </pc:docChgLst>
  <pc:docChgLst>
    <pc:chgData name="Maheema Chanrai" userId="a2cf1078-9c61-4f32-bf42-689b03e14545" providerId="ADAL" clId="{29BE9088-026A-42CB-8B3D-48BE987EFAA4}"/>
    <pc:docChg chg="undo custSel modSld">
      <pc:chgData name="Maheema Chanrai" userId="a2cf1078-9c61-4f32-bf42-689b03e14545" providerId="ADAL" clId="{29BE9088-026A-42CB-8B3D-48BE987EFAA4}" dt="2023-08-18T16:44:48.548" v="929" actId="122"/>
      <pc:docMkLst>
        <pc:docMk/>
      </pc:docMkLst>
      <pc:sldChg chg="delCm modNotesTx">
        <pc:chgData name="Maheema Chanrai" userId="a2cf1078-9c61-4f32-bf42-689b03e14545" providerId="ADAL" clId="{29BE9088-026A-42CB-8B3D-48BE987EFAA4}" dt="2023-08-18T15:22:25.658" v="5"/>
        <pc:sldMkLst>
          <pc:docMk/>
          <pc:sldMk cId="2967946670" sldId="342"/>
        </pc:sldMkLst>
        <pc:extLst>
          <p:ext xmlns:p="http://schemas.openxmlformats.org/presentationml/2006/main" uri="{D6D511B9-2390-475A-947B-AFAB55BFBCF1}">
            <pc226:cmChg xmlns:pc226="http://schemas.microsoft.com/office/powerpoint/2022/06/main/command" chg="del">
              <pc226:chgData name="Maheema Chanrai" userId="a2cf1078-9c61-4f32-bf42-689b03e14545" providerId="ADAL" clId="{29BE9088-026A-42CB-8B3D-48BE987EFAA4}" dt="2023-08-18T15:22:25.658" v="5"/>
              <pc2:cmMkLst xmlns:pc2="http://schemas.microsoft.com/office/powerpoint/2019/9/main/command">
                <pc:docMk/>
                <pc:sldMk cId="2967946670" sldId="342"/>
                <pc2:cmMk id="{C2197B06-159D-417C-9F22-B5A99A8C61A5}"/>
              </pc2:cmMkLst>
            </pc226:cmChg>
          </p:ext>
        </pc:extLst>
      </pc:sldChg>
      <pc:sldChg chg="addSp delSp modSp mod delCm modNotesTx">
        <pc:chgData name="Maheema Chanrai" userId="a2cf1078-9c61-4f32-bf42-689b03e14545" providerId="ADAL" clId="{29BE9088-026A-42CB-8B3D-48BE987EFAA4}" dt="2023-08-18T16:44:48.548" v="929" actId="122"/>
        <pc:sldMkLst>
          <pc:docMk/>
          <pc:sldMk cId="2111816498" sldId="343"/>
        </pc:sldMkLst>
        <pc:spChg chg="add mod">
          <ac:chgData name="Maheema Chanrai" userId="a2cf1078-9c61-4f32-bf42-689b03e14545" providerId="ADAL" clId="{29BE9088-026A-42CB-8B3D-48BE987EFAA4}" dt="2023-08-18T16:44:48.548" v="929" actId="122"/>
          <ac:spMkLst>
            <pc:docMk/>
            <pc:sldMk cId="2111816498" sldId="343"/>
            <ac:spMk id="2" creationId="{9FC5ECDF-D169-4A6E-9BE8-B185E6EFEE1B}"/>
          </ac:spMkLst>
        </pc:spChg>
        <pc:picChg chg="del">
          <ac:chgData name="Maheema Chanrai" userId="a2cf1078-9c61-4f32-bf42-689b03e14545" providerId="ADAL" clId="{29BE9088-026A-42CB-8B3D-48BE987EFAA4}" dt="2023-08-18T15:33:02.358" v="6" actId="478"/>
          <ac:picMkLst>
            <pc:docMk/>
            <pc:sldMk cId="2111816498" sldId="343"/>
            <ac:picMk id="4" creationId="{00000000-0000-0000-0000-000000000000}"/>
          </ac:picMkLst>
        </pc:picChg>
        <pc:extLst>
          <p:ext xmlns:p="http://schemas.openxmlformats.org/presentationml/2006/main" uri="{D6D511B9-2390-475A-947B-AFAB55BFBCF1}">
            <pc226:cmChg xmlns:pc226="http://schemas.microsoft.com/office/powerpoint/2022/06/main/command" chg="del">
              <pc226:chgData name="Maheema Chanrai" userId="a2cf1078-9c61-4f32-bf42-689b03e14545" providerId="ADAL" clId="{29BE9088-026A-42CB-8B3D-48BE987EFAA4}" dt="2023-08-18T15:14:22.967" v="0"/>
              <pc2:cmMkLst xmlns:pc2="http://schemas.microsoft.com/office/powerpoint/2019/9/main/command">
                <pc:docMk/>
                <pc:sldMk cId="2111816498" sldId="343"/>
                <pc2:cmMk id="{615F9192-C153-46C8-B9BE-EA5A49D08A32}"/>
              </pc2:cmMkLst>
            </pc226:cmChg>
          </p:ext>
        </pc:extLst>
      </pc:sldChg>
      <pc:sldChg chg="delCm modNotesTx">
        <pc:chgData name="Maheema Chanrai" userId="a2cf1078-9c61-4f32-bf42-689b03e14545" providerId="ADAL" clId="{29BE9088-026A-42CB-8B3D-48BE987EFAA4}" dt="2023-08-18T15:49:26.291" v="927" actId="20577"/>
        <pc:sldMkLst>
          <pc:docMk/>
          <pc:sldMk cId="2413829528" sldId="344"/>
        </pc:sldMkLst>
        <pc:extLst>
          <p:ext xmlns:p="http://schemas.openxmlformats.org/presentationml/2006/main" uri="{D6D511B9-2390-475A-947B-AFAB55BFBCF1}">
            <pc226:cmChg xmlns:pc226="http://schemas.microsoft.com/office/powerpoint/2022/06/main/command" chg="del">
              <pc226:chgData name="Maheema Chanrai" userId="a2cf1078-9c61-4f32-bf42-689b03e14545" providerId="ADAL" clId="{29BE9088-026A-42CB-8B3D-48BE987EFAA4}" dt="2023-08-18T15:43:21.785" v="925"/>
              <pc2:cmMkLst xmlns:pc2="http://schemas.microsoft.com/office/powerpoint/2019/9/main/command">
                <pc:docMk/>
                <pc:sldMk cId="2413829528" sldId="344"/>
                <pc2:cmMk id="{11CF797E-F7BE-4F31-9EF0-40AA3A7EFCBD}"/>
              </pc2:cmMkLst>
            </pc226:cmChg>
          </p:ext>
        </pc:extLst>
      </pc:sldChg>
    </pc:docChg>
  </pc:docChgLst>
  <pc:docChgLst>
    <pc:chgData name="Vicki Sennett" userId="4e7e733b2f3d2f29" providerId="Windows Live" clId="Web-{650FD91E-506A-46C4-8858-976439DF4787}"/>
    <pc:docChg chg="modSld">
      <pc:chgData name="Vicki Sennett" userId="4e7e733b2f3d2f29" providerId="Windows Live" clId="Web-{650FD91E-506A-46C4-8858-976439DF4787}" dt="2023-05-24T16:55:31.875" v="199"/>
      <pc:docMkLst>
        <pc:docMk/>
      </pc:docMkLst>
      <pc:sldChg chg="modSp">
        <pc:chgData name="Vicki Sennett" userId="4e7e733b2f3d2f29" providerId="Windows Live" clId="Web-{650FD91E-506A-46C4-8858-976439DF4787}" dt="2023-05-24T16:44:43.724" v="120" actId="14100"/>
        <pc:sldMkLst>
          <pc:docMk/>
          <pc:sldMk cId="395669640" sldId="333"/>
        </pc:sldMkLst>
        <pc:spChg chg="mod">
          <ac:chgData name="Vicki Sennett" userId="4e7e733b2f3d2f29" providerId="Windows Live" clId="Web-{650FD91E-506A-46C4-8858-976439DF4787}" dt="2023-05-24T16:44:31.177" v="113" actId="20577"/>
          <ac:spMkLst>
            <pc:docMk/>
            <pc:sldMk cId="395669640" sldId="333"/>
            <ac:spMk id="4" creationId="{00000000-0000-0000-0000-000000000000}"/>
          </ac:spMkLst>
        </pc:spChg>
        <pc:spChg chg="mod">
          <ac:chgData name="Vicki Sennett" userId="4e7e733b2f3d2f29" providerId="Windows Live" clId="Web-{650FD91E-506A-46C4-8858-976439DF4787}" dt="2023-05-24T16:44:43.724" v="120" actId="14100"/>
          <ac:spMkLst>
            <pc:docMk/>
            <pc:sldMk cId="395669640" sldId="333"/>
            <ac:spMk id="13" creationId="{00000000-0000-0000-0000-000000000000}"/>
          </ac:spMkLst>
        </pc:spChg>
      </pc:sldChg>
      <pc:sldChg chg="modSp">
        <pc:chgData name="Vicki Sennett" userId="4e7e733b2f3d2f29" providerId="Windows Live" clId="Web-{650FD91E-506A-46C4-8858-976439DF4787}" dt="2023-05-24T16:47:56.919" v="137" actId="20577"/>
        <pc:sldMkLst>
          <pc:docMk/>
          <pc:sldMk cId="17952297" sldId="334"/>
        </pc:sldMkLst>
        <pc:spChg chg="mod">
          <ac:chgData name="Vicki Sennett" userId="4e7e733b2f3d2f29" providerId="Windows Live" clId="Web-{650FD91E-506A-46C4-8858-976439DF4787}" dt="2023-05-24T16:47:40.919" v="130" actId="20577"/>
          <ac:spMkLst>
            <pc:docMk/>
            <pc:sldMk cId="17952297" sldId="334"/>
            <ac:spMk id="4" creationId="{00000000-0000-0000-0000-000000000000}"/>
          </ac:spMkLst>
        </pc:spChg>
        <pc:spChg chg="mod">
          <ac:chgData name="Vicki Sennett" userId="4e7e733b2f3d2f29" providerId="Windows Live" clId="Web-{650FD91E-506A-46C4-8858-976439DF4787}" dt="2023-05-24T16:47:56.919" v="137" actId="20577"/>
          <ac:spMkLst>
            <pc:docMk/>
            <pc:sldMk cId="17952297" sldId="334"/>
            <ac:spMk id="14" creationId="{00000000-0000-0000-0000-000000000000}"/>
          </ac:spMkLst>
        </pc:spChg>
      </pc:sldChg>
      <pc:sldChg chg="modSp">
        <pc:chgData name="Vicki Sennett" userId="4e7e733b2f3d2f29" providerId="Windows Live" clId="Web-{650FD91E-506A-46C4-8858-976439DF4787}" dt="2023-05-24T16:53:24.932" v="155" actId="20577"/>
        <pc:sldMkLst>
          <pc:docMk/>
          <pc:sldMk cId="4194374130" sldId="335"/>
        </pc:sldMkLst>
        <pc:spChg chg="mod">
          <ac:chgData name="Vicki Sennett" userId="4e7e733b2f3d2f29" providerId="Windows Live" clId="Web-{650FD91E-506A-46C4-8858-976439DF4787}" dt="2023-05-24T16:53:24.932" v="155" actId="20577"/>
          <ac:spMkLst>
            <pc:docMk/>
            <pc:sldMk cId="4194374130" sldId="335"/>
            <ac:spMk id="4" creationId="{00000000-0000-0000-0000-000000000000}"/>
          </ac:spMkLst>
        </pc:spChg>
      </pc:sldChg>
      <pc:sldChg chg="modSp modNotes">
        <pc:chgData name="Vicki Sennett" userId="4e7e733b2f3d2f29" providerId="Windows Live" clId="Web-{650FD91E-506A-46C4-8858-976439DF4787}" dt="2023-05-24T16:42:25.140" v="102"/>
        <pc:sldMkLst>
          <pc:docMk/>
          <pc:sldMk cId="1464243032" sldId="336"/>
        </pc:sldMkLst>
        <pc:spChg chg="mod">
          <ac:chgData name="Vicki Sennett" userId="4e7e733b2f3d2f29" providerId="Windows Live" clId="Web-{650FD91E-506A-46C4-8858-976439DF4787}" dt="2023-05-24T16:40:35.870" v="71" actId="20577"/>
          <ac:spMkLst>
            <pc:docMk/>
            <pc:sldMk cId="1464243032" sldId="336"/>
            <ac:spMk id="6" creationId="{00000000-0000-0000-0000-000000000000}"/>
          </ac:spMkLst>
        </pc:spChg>
        <pc:spChg chg="mod">
          <ac:chgData name="Vicki Sennett" userId="4e7e733b2f3d2f29" providerId="Windows Live" clId="Web-{650FD91E-506A-46C4-8858-976439DF4787}" dt="2023-05-24T16:42:06.062" v="96" actId="20577"/>
          <ac:spMkLst>
            <pc:docMk/>
            <pc:sldMk cId="1464243032" sldId="336"/>
            <ac:spMk id="16" creationId="{00000000-0000-0000-0000-000000000000}"/>
          </ac:spMkLst>
        </pc:spChg>
      </pc:sldChg>
      <pc:sldChg chg="modSp modNotes">
        <pc:chgData name="Vicki Sennett" userId="4e7e733b2f3d2f29" providerId="Windows Live" clId="Web-{650FD91E-506A-46C4-8858-976439DF4787}" dt="2023-05-24T16:55:31.875" v="199"/>
        <pc:sldMkLst>
          <pc:docMk/>
          <pc:sldMk cId="2316053116" sldId="339"/>
        </pc:sldMkLst>
        <pc:spChg chg="mod">
          <ac:chgData name="Vicki Sennett" userId="4e7e733b2f3d2f29" providerId="Windows Live" clId="Web-{650FD91E-506A-46C4-8858-976439DF4787}" dt="2023-05-24T16:54:11.231" v="172" actId="20577"/>
          <ac:spMkLst>
            <pc:docMk/>
            <pc:sldMk cId="2316053116" sldId="339"/>
            <ac:spMk id="4" creationId="{00000000-0000-0000-0000-000000000000}"/>
          </ac:spMkLst>
        </pc:spChg>
        <pc:spChg chg="mod">
          <ac:chgData name="Vicki Sennett" userId="4e7e733b2f3d2f29" providerId="Windows Live" clId="Web-{650FD91E-506A-46C4-8858-976439DF4787}" dt="2023-05-24T16:54:00.106" v="169" actId="14100"/>
          <ac:spMkLst>
            <pc:docMk/>
            <pc:sldMk cId="2316053116" sldId="339"/>
            <ac:spMk id="5" creationId="{00000000-0000-0000-0000-000000000000}"/>
          </ac:spMkLst>
        </pc:spChg>
        <pc:spChg chg="mod">
          <ac:chgData name="Vicki Sennett" userId="4e7e733b2f3d2f29" providerId="Windows Live" clId="Web-{650FD91E-506A-46C4-8858-976439DF4787}" dt="2023-05-24T16:53:38.355" v="160" actId="20577"/>
          <ac:spMkLst>
            <pc:docMk/>
            <pc:sldMk cId="2316053116" sldId="339"/>
            <ac:spMk id="8" creationId="{00000000-0000-0000-0000-000000000000}"/>
          </ac:spMkLst>
        </pc:spChg>
        <pc:spChg chg="mod">
          <ac:chgData name="Vicki Sennett" userId="4e7e733b2f3d2f29" providerId="Windows Live" clId="Web-{650FD91E-506A-46C4-8858-976439DF4787}" dt="2023-05-24T16:55:16.796" v="194" actId="1076"/>
          <ac:spMkLst>
            <pc:docMk/>
            <pc:sldMk cId="2316053116" sldId="339"/>
            <ac:spMk id="21" creationId="{00000000-0000-0000-0000-000000000000}"/>
          </ac:spMkLst>
        </pc:spChg>
      </pc:sldChg>
      <pc:sldChg chg="modSp">
        <pc:chgData name="Vicki Sennett" userId="4e7e733b2f3d2f29" providerId="Windows Live" clId="Web-{650FD91E-506A-46C4-8858-976439DF4787}" dt="2023-05-24T16:27:00.791" v="46" actId="20577"/>
        <pc:sldMkLst>
          <pc:docMk/>
          <pc:sldMk cId="1522581035" sldId="346"/>
        </pc:sldMkLst>
        <pc:spChg chg="mod">
          <ac:chgData name="Vicki Sennett" userId="4e7e733b2f3d2f29" providerId="Windows Live" clId="Web-{650FD91E-506A-46C4-8858-976439DF4787}" dt="2023-05-24T16:26:55.853" v="45" actId="20577"/>
          <ac:spMkLst>
            <pc:docMk/>
            <pc:sldMk cId="1522581035" sldId="346"/>
            <ac:spMk id="4" creationId="{00000000-0000-0000-0000-000000000000}"/>
          </ac:spMkLst>
        </pc:spChg>
        <pc:spChg chg="mod">
          <ac:chgData name="Vicki Sennett" userId="4e7e733b2f3d2f29" providerId="Windows Live" clId="Web-{650FD91E-506A-46C4-8858-976439DF4787}" dt="2023-05-24T16:27:00.791" v="46" actId="20577"/>
          <ac:spMkLst>
            <pc:docMk/>
            <pc:sldMk cId="1522581035" sldId="346"/>
            <ac:spMk id="11" creationId="{00000000-0000-0000-0000-000000000000}"/>
          </ac:spMkLst>
        </pc:spChg>
      </pc:sldChg>
      <pc:sldChg chg="modSp modNotes">
        <pc:chgData name="Vicki Sennett" userId="4e7e733b2f3d2f29" providerId="Windows Live" clId="Web-{650FD91E-506A-46C4-8858-976439DF4787}" dt="2023-05-24T16:40:23.558" v="68"/>
        <pc:sldMkLst>
          <pc:docMk/>
          <pc:sldMk cId="425976867" sldId="347"/>
        </pc:sldMkLst>
        <pc:spChg chg="mod">
          <ac:chgData name="Vicki Sennett" userId="4e7e733b2f3d2f29" providerId="Windows Live" clId="Web-{650FD91E-506A-46C4-8858-976439DF4787}" dt="2023-05-24T16:32:36.883" v="58" actId="20577"/>
          <ac:spMkLst>
            <pc:docMk/>
            <pc:sldMk cId="425976867" sldId="347"/>
            <ac:spMk id="4" creationId="{00000000-0000-0000-0000-000000000000}"/>
          </ac:spMkLst>
        </pc:spChg>
        <pc:spChg chg="mod">
          <ac:chgData name="Vicki Sennett" userId="4e7e733b2f3d2f29" providerId="Windows Live" clId="Web-{650FD91E-506A-46C4-8858-976439DF4787}" dt="2023-05-24T16:31:46.177" v="55" actId="14100"/>
          <ac:spMkLst>
            <pc:docMk/>
            <pc:sldMk cId="425976867" sldId="347"/>
            <ac:spMk id="5" creationId="{00000000-0000-0000-0000-000000000000}"/>
          </ac:spMkLst>
        </pc:spChg>
        <pc:spChg chg="mod">
          <ac:chgData name="Vicki Sennett" userId="4e7e733b2f3d2f29" providerId="Windows Live" clId="Web-{650FD91E-506A-46C4-8858-976439DF4787}" dt="2023-05-24T16:31:04.488" v="50" actId="14100"/>
          <ac:spMkLst>
            <pc:docMk/>
            <pc:sldMk cId="425976867" sldId="347"/>
            <ac:spMk id="8" creationId="{00000000-0000-0000-0000-000000000000}"/>
          </ac:spMkLst>
        </pc:spChg>
        <pc:spChg chg="mod">
          <ac:chgData name="Vicki Sennett" userId="4e7e733b2f3d2f29" providerId="Windows Live" clId="Web-{650FD91E-506A-46C4-8858-976439DF4787}" dt="2023-05-24T16:32:48.399" v="65" actId="20577"/>
          <ac:spMkLst>
            <pc:docMk/>
            <pc:sldMk cId="425976867" sldId="347"/>
            <ac:spMk id="14" creationId="{00000000-0000-0000-0000-000000000000}"/>
          </ac:spMkLst>
        </pc:spChg>
      </pc:sldChg>
      <pc:sldChg chg="modSp modNotes">
        <pc:chgData name="Vicki Sennett" userId="4e7e733b2f3d2f29" providerId="Windows Live" clId="Web-{650FD91E-506A-46C4-8858-976439DF4787}" dt="2023-05-24T14:05:49.389" v="6"/>
        <pc:sldMkLst>
          <pc:docMk/>
          <pc:sldMk cId="3138713571" sldId="353"/>
        </pc:sldMkLst>
        <pc:spChg chg="mod">
          <ac:chgData name="Vicki Sennett" userId="4e7e733b2f3d2f29" providerId="Windows Live" clId="Web-{650FD91E-506A-46C4-8858-976439DF4787}" dt="2023-05-24T14:00:47.527" v="5" actId="20577"/>
          <ac:spMkLst>
            <pc:docMk/>
            <pc:sldMk cId="3138713571" sldId="353"/>
            <ac:spMk id="14" creationId="{00000000-0000-0000-0000-000000000000}"/>
          </ac:spMkLst>
        </pc:spChg>
      </pc:sldChg>
      <pc:sldChg chg="modSp modNotes">
        <pc:chgData name="Vicki Sennett" userId="4e7e733b2f3d2f29" providerId="Windows Live" clId="Web-{650FD91E-506A-46C4-8858-976439DF4787}" dt="2023-05-24T15:24:43.394" v="25" actId="20577"/>
        <pc:sldMkLst>
          <pc:docMk/>
          <pc:sldMk cId="3151940832" sldId="354"/>
        </pc:sldMkLst>
        <pc:spChg chg="mod">
          <ac:chgData name="Vicki Sennett" userId="4e7e733b2f3d2f29" providerId="Windows Live" clId="Web-{650FD91E-506A-46C4-8858-976439DF4787}" dt="2023-05-24T15:24:43.394" v="25" actId="20577"/>
          <ac:spMkLst>
            <pc:docMk/>
            <pc:sldMk cId="3151940832" sldId="354"/>
            <ac:spMk id="15" creationId="{00000000-0000-0000-0000-000000000000}"/>
          </ac:spMkLst>
        </pc:spChg>
      </pc:sldChg>
    </pc:docChg>
  </pc:docChgLst>
  <pc:docChgLst>
    <pc:chgData name="Helen Snelson" userId="a580bfd2c2fdb838" providerId="LiveId" clId="{A142ED37-7FF1-4FC0-BBA2-294C9BB90725}"/>
    <pc:docChg chg="modSld">
      <pc:chgData name="Helen Snelson" userId="a580bfd2c2fdb838" providerId="LiveId" clId="{A142ED37-7FF1-4FC0-BBA2-294C9BB90725}" dt="2023-01-12T16:32:17.739" v="0" actId="20577"/>
      <pc:docMkLst>
        <pc:docMk/>
      </pc:docMkLst>
      <pc:sldChg chg="modSp mod">
        <pc:chgData name="Helen Snelson" userId="a580bfd2c2fdb838" providerId="LiveId" clId="{A142ED37-7FF1-4FC0-BBA2-294C9BB90725}" dt="2023-01-12T16:32:17.739" v="0" actId="20577"/>
        <pc:sldMkLst>
          <pc:docMk/>
          <pc:sldMk cId="1008390203" sldId="341"/>
        </pc:sldMkLst>
        <pc:spChg chg="mod">
          <ac:chgData name="Helen Snelson" userId="a580bfd2c2fdb838" providerId="LiveId" clId="{A142ED37-7FF1-4FC0-BBA2-294C9BB90725}" dt="2023-01-12T16:32:17.739" v="0" actId="20577"/>
          <ac:spMkLst>
            <pc:docMk/>
            <pc:sldMk cId="1008390203" sldId="341"/>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EF77EB2-603D-4D57-9008-DF2601A2ADB4}" type="datetimeFigureOut">
              <a:rPr lang="en-GB" smtClean="0"/>
              <a:t>18/08/2023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D2D6A4D-5CF1-4426-9BB8-2FAA0EE81591}" type="slidenum">
              <a:rPr lang="en-GB" smtClean="0"/>
              <a:t>‹#›</a:t>
            </a:fld>
            <a:endParaRPr lang="en-GB"/>
          </a:p>
        </p:txBody>
      </p:sp>
    </p:spTree>
    <p:extLst>
      <p:ext uri="{BB962C8B-B14F-4D97-AF65-F5344CB8AC3E}">
        <p14:creationId xmlns:p14="http://schemas.microsoft.com/office/powerpoint/2010/main" val="224451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llcomecollection.org/works/jtv29zv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l.uk/learning/timeline/item132518.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Alfred_Garth_Jones_Peasants_Revolt.jp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historycollection.com/reason-englands-first-major-revolution/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This is an image made in 1845, but taken from</a:t>
            </a:r>
            <a:r>
              <a:rPr lang="en-GB" baseline="0" dirty="0"/>
              <a:t> material in the</a:t>
            </a:r>
            <a:r>
              <a:rPr lang="en-GB" dirty="0"/>
              <a:t> </a:t>
            </a:r>
            <a:r>
              <a:rPr lang="en-GB" i="1" baseline="0" dirty="0"/>
              <a:t>Chronicles</a:t>
            </a:r>
            <a:r>
              <a:rPr lang="en-GB" dirty="0"/>
              <a:t> </a:t>
            </a:r>
            <a:r>
              <a:rPr lang="en-GB" i="0" baseline="0" dirty="0"/>
              <a:t>from Jean Froissart</a:t>
            </a:r>
            <a:r>
              <a:rPr lang="en-GB" dirty="0"/>
              <a:t>,</a:t>
            </a:r>
            <a:r>
              <a:rPr lang="en-GB" i="0" baseline="0" dirty="0"/>
              <a:t> one of the key contemporary accounts of events of 1381 (see </a:t>
            </a:r>
            <a:r>
              <a:rPr lang="en-GB" dirty="0"/>
              <a:t>teacher guide </a:t>
            </a:r>
            <a:r>
              <a:rPr lang="en-GB" i="0" baseline="0" dirty="0"/>
              <a:t>for more information about the contemporary chronicles and challenges when using them).</a:t>
            </a:r>
            <a:endParaRPr lang="en-US" dirty="0"/>
          </a:p>
          <a:p>
            <a:pPr>
              <a:defRPr/>
            </a:pPr>
            <a:r>
              <a:rPr lang="en-GB" dirty="0"/>
              <a:t>Image: The murder of Simon Sudbury at the Tower of London in 1381. Coloured lithograph. </a:t>
            </a:r>
            <a:r>
              <a:rPr lang="en-GB" u="sng" dirty="0" err="1">
                <a:hlinkClick r:id="rId3"/>
              </a:rPr>
              <a:t>Wellcome</a:t>
            </a:r>
            <a:r>
              <a:rPr lang="en-GB" u="sng" dirty="0">
                <a:hlinkClick r:id="rId3"/>
              </a:rPr>
              <a:t> Collection</a:t>
            </a:r>
            <a:r>
              <a:rPr lang="en-GB" dirty="0"/>
              <a:t>. Public Domain Mark, </a:t>
            </a:r>
            <a:r>
              <a:rPr lang="en-GB" dirty="0">
                <a:hlinkClick r:id="rId3"/>
              </a:rPr>
              <a:t>https://wellcomecollection.org/works/jtv29zvm</a:t>
            </a:r>
            <a:endParaRPr lang="en-GB" dirty="0"/>
          </a:p>
          <a:p>
            <a:r>
              <a:rPr lang="en-US" dirty="0"/>
              <a:t>From the </a:t>
            </a:r>
            <a:r>
              <a:rPr lang="en-US" dirty="0" err="1"/>
              <a:t>Wellcome</a:t>
            </a:r>
            <a:r>
              <a:rPr lang="en-US" dirty="0"/>
              <a:t> Collection: Simon of Sudbury, Archbishop of Canterbury, was killed in the Peasants’ Revolt. He was dragged from the Tower of London to Tower Hill nearby and beheaded. ‘They also murdered the Prior of St John’s, and a Franciscan friar, a doctor of physic, as represented in the illumination’ (Humphreys, loc. cit.). In the present depiction two of the turrets of the Tower of London are shown in the left background.</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070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General </a:t>
            </a:r>
            <a:r>
              <a:rPr lang="en-GB" dirty="0" err="1"/>
              <a:t>oyer</a:t>
            </a:r>
            <a:r>
              <a:rPr lang="en-GB" dirty="0"/>
              <a:t> and terminer roll, commissions of 1381 to deal with the aftermath of the Peasants’ Revolt, Cambridgeshire roll of indictments, https://webarchive.nationalarchives.gov.uk/ukgwa/20220202123330/https://www.nationalarchives.gov.uk/humanrights/1215-1500/doc-revolt-translation.htm </a:t>
            </a:r>
          </a:p>
          <a:p>
            <a:pPr>
              <a:defRPr/>
            </a:pPr>
            <a:r>
              <a:rPr lang="en-GB" dirty="0"/>
              <a:t> </a:t>
            </a:r>
            <a:endParaRPr lang="en-US" dirty="0"/>
          </a:p>
          <a:p>
            <a:pPr marL="0" marR="0" lvl="0" indent="0" algn="l" defTabSz="914400">
              <a:lnSpc>
                <a:spcPct val="100000"/>
              </a:lnSpc>
              <a:spcBef>
                <a:spcPts val="0"/>
              </a:spcBef>
              <a:spcAft>
                <a:spcPts val="0"/>
              </a:spcAft>
              <a:buClrTx/>
              <a:buSzTx/>
              <a:buFontTx/>
              <a:buNone/>
              <a:tabLst/>
              <a:defRPr/>
            </a:pPr>
            <a:endParaRPr lang="en-US" sz="1200" b="1" dirty="0">
              <a:cs typeface="Calibri"/>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52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Original source: TNA </a:t>
            </a:r>
            <a:r>
              <a:rPr lang="en-GB" dirty="0">
                <a:effectLst/>
              </a:rPr>
              <a:t>SC 8/131/6543 https://discovery.nationalarchives.gov.uk/details/r/C9208726 </a:t>
            </a:r>
            <a:endParaRPr lang="en-GB" dirty="0"/>
          </a:p>
        </p:txBody>
      </p:sp>
      <p:sp>
        <p:nvSpPr>
          <p:cNvPr id="4" name="Slide Number Placeholder 3"/>
          <p:cNvSpPr>
            <a:spLocks noGrp="1"/>
          </p:cNvSpPr>
          <p:nvPr>
            <p:ph type="sldNum" sz="quarter" idx="5"/>
          </p:nvPr>
        </p:nvSpPr>
        <p:spPr/>
        <p:txBody>
          <a:bodyPr/>
          <a:lstStyle/>
          <a:p>
            <a:fld id="{0D2D6A4D-5CF1-4426-9BB8-2FAA0EE81591}" type="slidenum">
              <a:rPr lang="en-GB" smtClean="0"/>
              <a:t>15</a:t>
            </a:fld>
            <a:endParaRPr lang="en-GB"/>
          </a:p>
        </p:txBody>
      </p:sp>
    </p:spTree>
    <p:extLst>
      <p:ext uri="{BB962C8B-B14F-4D97-AF65-F5344CB8AC3E}">
        <p14:creationId xmlns:p14="http://schemas.microsoft.com/office/powerpoint/2010/main" val="8767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Image: Inquisition into offences committed in Essex, 1381, Catalogue reference: KB 9/166/2, no. 3, https://discovery.nationalarchives.gov.uk/details/r/C2285593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15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Image</a:t>
            </a:r>
            <a:r>
              <a:rPr lang="en-GB" b="0" i="0">
                <a:effectLst/>
              </a:rPr>
              <a:t>:</a:t>
            </a:r>
            <a:r>
              <a:rPr lang="en-GB"/>
              <a:t> © </a:t>
            </a:r>
            <a:r>
              <a:rPr lang="en-GB" b="0" i="0">
                <a:effectLst/>
              </a:rPr>
              <a:t>The </a:t>
            </a:r>
            <a:r>
              <a:rPr lang="en-GB"/>
              <a:t>British Library Board, </a:t>
            </a:r>
            <a:r>
              <a:rPr lang="en-GB" dirty="0">
                <a:hlinkClick r:id="rId3"/>
              </a:rPr>
              <a:t>www.bl.uk/learning/timeline/item132518.html</a:t>
            </a:r>
            <a:endParaRPr lang="en-GB"/>
          </a:p>
          <a:p>
            <a:pPr>
              <a:defRPr/>
            </a:pPr>
            <a:r>
              <a:rPr lang="fr-FR" dirty="0"/>
              <a:t>The </a:t>
            </a:r>
            <a:r>
              <a:rPr lang="fr-FR" b="0" i="0" dirty="0" err="1">
                <a:effectLst/>
              </a:rPr>
              <a:t>Peasants</a:t>
            </a:r>
            <a:r>
              <a:rPr lang="fr-FR" dirty="0"/>
              <a:t>’ </a:t>
            </a:r>
            <a:r>
              <a:rPr lang="fr-FR" b="0" i="0" dirty="0" err="1">
                <a:effectLst/>
              </a:rPr>
              <a:t>Revolt</a:t>
            </a:r>
            <a:r>
              <a:rPr lang="fr-FR" dirty="0"/>
              <a:t> –</a:t>
            </a:r>
            <a:r>
              <a:rPr lang="fr-FR" b="0" i="0" dirty="0">
                <a:effectLst/>
              </a:rPr>
              <a:t> Froissart,</a:t>
            </a:r>
            <a:r>
              <a:rPr lang="fr-FR" dirty="0"/>
              <a:t> </a:t>
            </a:r>
            <a:r>
              <a:rPr lang="fr-FR" b="0" i="1" dirty="0">
                <a:effectLst/>
              </a:rPr>
              <a:t>Chroniques de France et </a:t>
            </a:r>
            <a:r>
              <a:rPr lang="fr-FR" i="1" dirty="0"/>
              <a:t>d’Angleterre</a:t>
            </a:r>
            <a:r>
              <a:rPr lang="fr-FR" b="0" i="0" dirty="0">
                <a:effectLst/>
              </a:rPr>
              <a:t>, Book II (c.</a:t>
            </a:r>
            <a:r>
              <a:rPr lang="fr-FR" dirty="0"/>
              <a:t>1460–1480) (</a:t>
            </a:r>
            <a:r>
              <a:rPr lang="fr-FR" b="0" i="0" dirty="0">
                <a:effectLst/>
              </a:rPr>
              <a:t>Royal MS 18 E I</a:t>
            </a:r>
            <a:r>
              <a:rPr lang="fr-FR" dirty="0"/>
              <a:t> f</a:t>
            </a:r>
            <a:r>
              <a:rPr lang="fr-FR" b="0" i="0" dirty="0">
                <a:effectLst/>
              </a:rPr>
              <a:t>.</a:t>
            </a:r>
            <a:r>
              <a:rPr lang="fr-FR" dirty="0"/>
              <a:t>175.)</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29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https://en.wikipedia.org/wiki/Poll_tax</a:t>
            </a:r>
          </a:p>
        </p:txBody>
      </p:sp>
      <p:sp>
        <p:nvSpPr>
          <p:cNvPr id="4" name="Slide Number Placeholder 3"/>
          <p:cNvSpPr>
            <a:spLocks noGrp="1"/>
          </p:cNvSpPr>
          <p:nvPr>
            <p:ph type="sldNum" sz="quarter" idx="10"/>
          </p:nvPr>
        </p:nvSpPr>
        <p:spPr/>
        <p:txBody>
          <a:bodyPr/>
          <a:lstStyle/>
          <a:p>
            <a:fld id="{0D2D6A4D-5CF1-4426-9BB8-2FAA0EE81591}" type="slidenum">
              <a:rPr lang="en-GB" smtClean="0"/>
              <a:t>4</a:t>
            </a:fld>
            <a:endParaRPr lang="en-GB"/>
          </a:p>
        </p:txBody>
      </p:sp>
    </p:spTree>
    <p:extLst>
      <p:ext uri="{BB962C8B-B14F-4D97-AF65-F5344CB8AC3E}">
        <p14:creationId xmlns:p14="http://schemas.microsoft.com/office/powerpoint/2010/main" val="45598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Image: </a:t>
            </a:r>
            <a:r>
              <a:rPr lang="en-GB" dirty="0">
                <a:hlinkClick r:id="rId3"/>
              </a:rPr>
              <a:t>https://commons.wikimedia.org/wiki/File:Alfred_Garth_Jones_Peasants_Revolt.jpg</a:t>
            </a:r>
            <a:endParaRPr lang="en-GB"/>
          </a:p>
          <a:p>
            <a:pPr>
              <a:defRPr/>
            </a:pPr>
            <a:r>
              <a:rPr lang="en-GB" i="1" dirty="0"/>
              <a:t>The rebels during the Peasants’ Revolt burn Savoy Palace, 1381. The king’s uncle John of Gaunt was blamed for the poll tax that was the spark that led to the revolt. When the rebels reached London, they burned down his home at Savoy Palace. Henry VII later left instructions in his will that the home be turned into a hospital for the needy, which was established in 1512. By Alfred Garth Jones, ca. 1900. Wikimedia Commons</a:t>
            </a:r>
            <a:r>
              <a:rPr lang="en-GB" dirty="0"/>
              <a:t>. (From: </a:t>
            </a:r>
            <a:r>
              <a:rPr lang="en-GB" dirty="0">
                <a:hlinkClick r:id="rId4"/>
              </a:rPr>
              <a:t>https://historycollection.com/reason-englands-first-major-revolution/3/</a:t>
            </a:r>
            <a:r>
              <a:rPr lang="en-GB" dirty="0"/>
              <a:t>)</a:t>
            </a:r>
          </a:p>
          <a:p>
            <a:pPr>
              <a:defRPr/>
            </a:pPr>
            <a:endParaRPr lang="en-US" i="1" dirty="0">
              <a:solidFill>
                <a:srgbClr val="444444"/>
              </a:solidFill>
              <a:latin typeface="Alegreya"/>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41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1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60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Taken from pp</a:t>
            </a:r>
            <a:r>
              <a:rPr lang="en-GB" sz="1200"/>
              <a:t>.</a:t>
            </a:r>
            <a:r>
              <a:rPr lang="en-GB"/>
              <a:t> 133–140</a:t>
            </a:r>
            <a:endParaRPr lang="en-GB" sz="1200" i="1"/>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06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06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2D6A4D-5CF1-4426-9BB8-2FAA0EE815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900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328421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173601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00937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154651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AF15FD-40C1-4026-AB76-5E3ACE240D0B}" type="datetimeFigureOut">
              <a:rPr lang="en-GB" smtClean="0"/>
              <a:t>18/08/2023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3197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AF15FD-40C1-4026-AB76-5E3ACE240D0B}"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23685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AF15FD-40C1-4026-AB76-5E3ACE240D0B}" type="datetimeFigureOut">
              <a:rPr lang="en-GB" smtClean="0"/>
              <a:t>18/08/2023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317022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AF15FD-40C1-4026-AB76-5E3ACE240D0B}" type="datetimeFigureOut">
              <a:rPr lang="en-GB" smtClean="0"/>
              <a:t>18/08/2023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28846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F15FD-40C1-4026-AB76-5E3ACE240D0B}" type="datetimeFigureOut">
              <a:rPr lang="en-GB" smtClean="0"/>
              <a:t>18/08/2023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414241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AF15FD-40C1-4026-AB76-5E3ACE240D0B}"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242283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AF15FD-40C1-4026-AB76-5E3ACE240D0B}" type="datetimeFigureOut">
              <a:rPr lang="en-GB" smtClean="0"/>
              <a:t>18/08/2023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51B37D-FC05-4DE9-B337-4BA7B73381F7}" type="slidenum">
              <a:rPr lang="en-GB" smtClean="0"/>
              <a:t>‹#›</a:t>
            </a:fld>
            <a:endParaRPr lang="en-GB"/>
          </a:p>
        </p:txBody>
      </p:sp>
    </p:spTree>
    <p:extLst>
      <p:ext uri="{BB962C8B-B14F-4D97-AF65-F5344CB8AC3E}">
        <p14:creationId xmlns:p14="http://schemas.microsoft.com/office/powerpoint/2010/main" val="2000585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F15FD-40C1-4026-AB76-5E3ACE240D0B}" type="datetimeFigureOut">
              <a:rPr lang="en-GB" smtClean="0"/>
              <a:t>18/08/2023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1B37D-FC05-4DE9-B337-4BA7B73381F7}" type="slidenum">
              <a:rPr lang="en-GB" smtClean="0"/>
              <a:t>‹#›</a:t>
            </a:fld>
            <a:endParaRPr lang="en-GB"/>
          </a:p>
        </p:txBody>
      </p:sp>
    </p:spTree>
    <p:extLst>
      <p:ext uri="{BB962C8B-B14F-4D97-AF65-F5344CB8AC3E}">
        <p14:creationId xmlns:p14="http://schemas.microsoft.com/office/powerpoint/2010/main" val="175681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t;p&gt;Simon of Sudbury, Archbishop of Canterbury, was killed in the Peasants' Revolt. He was dragged from the Tower of London to Tower Hill nearby and beheaded. &quot;They also murdered the Prior of St John's, and a Franciscan friar, a doctor of physic, as represented in the illumination&quot; (Humphreys, loc. cit.). In the present depiction two of the turrets of the Tower of London are shown in the left background&lt;/p&gt;"/>
          <p:cNvPicPr>
            <a:picLocks noChangeAspect="1" noChangeArrowheads="1"/>
          </p:cNvPicPr>
          <p:nvPr/>
        </p:nvPicPr>
        <p:blipFill rotWithShape="1">
          <a:blip r:embed="rId3">
            <a:extLst>
              <a:ext uri="{28A0092B-C50C-407E-A947-70E740481C1C}">
                <a14:useLocalDpi xmlns:a14="http://schemas.microsoft.com/office/drawing/2010/main" val="0"/>
              </a:ext>
            </a:extLst>
          </a:blip>
          <a:srcRect l="40947" t="22544" r="13195" b="36882"/>
          <a:stretch/>
        </p:blipFill>
        <p:spPr bwMode="auto">
          <a:xfrm>
            <a:off x="233661" y="338043"/>
            <a:ext cx="4829458" cy="594874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34664" y="5900526"/>
            <a:ext cx="899247" cy="814287"/>
            <a:chOff x="4092162" y="3696655"/>
            <a:chExt cx="1753584" cy="1703195"/>
          </a:xfrm>
        </p:grpSpPr>
        <p:sp>
          <p:nvSpPr>
            <p:cNvPr id="8" name="Oval 7"/>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a:t>
              </a: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4" name="Rectangle 13"/>
          <p:cNvSpPr/>
          <p:nvPr/>
        </p:nvSpPr>
        <p:spPr>
          <a:xfrm>
            <a:off x="5302491" y="387420"/>
            <a:ext cx="3591138" cy="3416320"/>
          </a:xfrm>
          <a:prstGeom prst="rect">
            <a:avLst/>
          </a:prstGeom>
        </p:spPr>
        <p:txBody>
          <a:bodyPr wrap="square" lIns="91440" tIns="45720" rIns="91440" bIns="45720" anchor="t">
            <a:spAutoFit/>
          </a:bodyPr>
          <a:lstStyle/>
          <a:p>
            <a:pPr lvl="0" algn="ctr" defTabSz="914400">
              <a:defRPr/>
            </a:pPr>
            <a:r>
              <a:rPr lang="en-GB" dirty="0"/>
              <a:t>An image made in 1845, but taken from material in the </a:t>
            </a:r>
            <a:r>
              <a:rPr lang="en-GB" i="1" dirty="0"/>
              <a:t>Chronicles</a:t>
            </a:r>
            <a:r>
              <a:rPr lang="en-GB" dirty="0"/>
              <a:t> from Jean Froissart, one of the key contemporary accounts of events of 1381.</a:t>
            </a:r>
            <a:endParaRPr lang="en-US"/>
          </a:p>
          <a:p>
            <a:pPr lvl="0" algn="ctr" defTabSz="914400">
              <a:defRPr/>
            </a:pPr>
            <a:endParaRPr lang="en-GB" dirty="0">
              <a:solidFill>
                <a:srgbClr val="121212"/>
              </a:solidFill>
              <a:latin typeface="Calibri"/>
              <a:cs typeface="Calibri"/>
            </a:endParaRPr>
          </a:p>
          <a:p>
            <a:pPr lvl="0" algn="ctr" defTabSz="914400">
              <a:defRPr/>
            </a:pPr>
            <a:r>
              <a:rPr lang="en-GB" dirty="0">
                <a:solidFill>
                  <a:srgbClr val="121212"/>
                </a:solidFill>
                <a:latin typeface="Calibri"/>
                <a:cs typeface="Calibri"/>
              </a:rPr>
              <a:t>Rebels have broken into the Tower of London and are about to kill Simon Sudbury, Lord Chancellor.</a:t>
            </a:r>
          </a:p>
          <a:p>
            <a:pPr lvl="0" algn="ctr" defTabSz="914400">
              <a:defRPr/>
            </a:pPr>
            <a:endParaRPr lang="en-GB" dirty="0">
              <a:solidFill>
                <a:srgbClr val="121212"/>
              </a:solidFill>
              <a:latin typeface="Calibri"/>
              <a:cs typeface="Calibri"/>
            </a:endParaRPr>
          </a:p>
          <a:p>
            <a:pPr lvl="0" algn="ctr" defTabSz="914400">
              <a:defRPr/>
            </a:pPr>
            <a:r>
              <a:rPr lang="en-GB" dirty="0">
                <a:solidFill>
                  <a:srgbClr val="121212"/>
                </a:solidFill>
                <a:latin typeface="Calibri"/>
                <a:cs typeface="Calibri"/>
              </a:rPr>
              <a:t>He was singled out because of the rebels' anger at the poll taxes.</a:t>
            </a:r>
            <a:endParaRPr lang="en-US" dirty="0">
              <a:solidFill>
                <a:srgbClr val="121212"/>
              </a:solidFill>
              <a:latin typeface="Calibri"/>
              <a:cs typeface="Calibri"/>
            </a:endParaRPr>
          </a:p>
        </p:txBody>
      </p:sp>
    </p:spTree>
    <p:extLst>
      <p:ext uri="{BB962C8B-B14F-4D97-AF65-F5344CB8AC3E}">
        <p14:creationId xmlns:p14="http://schemas.microsoft.com/office/powerpoint/2010/main" val="313871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236" y="170215"/>
            <a:ext cx="8592897" cy="427809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From </a:t>
            </a:r>
            <a:r>
              <a:rPr kumimoji="0" lang="en-GB" sz="2800" b="0" i="1" u="none" strike="noStrike" kern="1200" cap="none" spc="0" normalizeH="0" baseline="0" noProof="0" dirty="0" err="1">
                <a:ln>
                  <a:noFill/>
                </a:ln>
                <a:effectLst/>
                <a:uLnTx/>
                <a:uFillTx/>
                <a:latin typeface="Calibri" panose="020F0502020204030204"/>
                <a:ea typeface="+mn-ea"/>
                <a:cs typeface="+mn-cs"/>
              </a:rPr>
              <a:t>Anonimalle</a:t>
            </a:r>
            <a:r>
              <a:rPr kumimoji="0" lang="en-GB" sz="2800" b="0" i="1" u="none" strike="noStrike" kern="1200" cap="none" spc="0" normalizeH="0" baseline="0" noProof="0" dirty="0">
                <a:ln>
                  <a:noFill/>
                </a:ln>
                <a:effectLst/>
                <a:uLnTx/>
                <a:uFillTx/>
                <a:latin typeface="Calibri" panose="020F0502020204030204"/>
                <a:ea typeface="+mn-ea"/>
                <a:cs typeface="+mn-cs"/>
              </a:rPr>
              <a:t> Chronicle</a:t>
            </a:r>
            <a:r>
              <a:rPr lang="en-GB" sz="2800" dirty="0">
                <a:latin typeface="Calibri" panose="020F0502020204030204"/>
              </a:rPr>
              <a:t>:</a:t>
            </a:r>
            <a:endParaRPr lang="en-GB" sz="2800" b="0" u="none" strike="noStrike" kern="1200" cap="none" spc="0" normalizeH="0" baseline="0" noProof="0" dirty="0">
              <a:ln>
                <a:noFill/>
              </a:ln>
              <a:effectLst/>
              <a:uLnTx/>
              <a:uFillTx/>
              <a:latin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algn="ctr">
              <a:defRPr/>
            </a:pPr>
            <a:r>
              <a:rPr kumimoji="0" lang="en-GB" sz="2400" b="0" i="0" u="none" strike="noStrike" kern="1200" cap="none" spc="0" normalizeH="0" baseline="0" noProof="0" dirty="0">
                <a:ln>
                  <a:noFill/>
                </a:ln>
                <a:effectLst/>
                <a:uLnTx/>
                <a:uFillTx/>
                <a:latin typeface="Calibri"/>
                <a:cs typeface="Calibri"/>
              </a:rPr>
              <a:t>Afterwards the King sent out his messengers to capture the wrongdoers and put them to death.</a:t>
            </a:r>
            <a:r>
              <a:rPr lang="en-GB" sz="2400" dirty="0">
                <a:latin typeface="Calibri"/>
                <a:cs typeface="Calibri"/>
              </a:rPr>
              <a:t> </a:t>
            </a:r>
            <a:r>
              <a:rPr kumimoji="0" lang="en-GB" sz="2400" b="0" i="0" u="none" strike="noStrike" kern="1200" cap="none" spc="0" normalizeH="0" baseline="0" noProof="0" dirty="0">
                <a:ln>
                  <a:noFill/>
                </a:ln>
                <a:effectLst/>
                <a:uLnTx/>
                <a:uFillTx/>
                <a:latin typeface="Calibri"/>
                <a:cs typeface="Calibri"/>
              </a:rPr>
              <a:t>Many were taken and hanged at London, and they set up many gallows around the City of London, and in other cities in the south.</a:t>
            </a:r>
            <a:r>
              <a:rPr lang="en-GB" sz="2400" dirty="0">
                <a:latin typeface="Calibri"/>
                <a:cs typeface="Calibri"/>
              </a:rPr>
              <a:t> </a:t>
            </a:r>
            <a:r>
              <a:rPr kumimoji="0" lang="en-GB" sz="2400" b="0" i="0" u="none" strike="noStrike" kern="1200" cap="none" spc="0" normalizeH="0" baseline="0" noProof="0" dirty="0">
                <a:ln>
                  <a:noFill/>
                </a:ln>
                <a:effectLst/>
                <a:uLnTx/>
                <a:uFillTx/>
                <a:latin typeface="Calibri"/>
                <a:cs typeface="Calibri"/>
              </a:rPr>
              <a:t>At last the King seeing that too many of his subjects would be undone and too much blood spilt, took pity.</a:t>
            </a:r>
            <a:r>
              <a:rPr lang="en-GB" sz="2400" dirty="0">
                <a:latin typeface="Calibri"/>
                <a:cs typeface="Calibri"/>
              </a:rPr>
              <a:t> </a:t>
            </a:r>
            <a:r>
              <a:rPr kumimoji="0" lang="en-GB" sz="2400" b="0" i="0" u="none" strike="noStrike" kern="1200" cap="none" spc="0" normalizeH="0" baseline="0" noProof="0" dirty="0">
                <a:ln>
                  <a:noFill/>
                </a:ln>
                <a:effectLst/>
                <a:uLnTx/>
                <a:uFillTx/>
                <a:latin typeface="Calibri"/>
                <a:cs typeface="Calibri"/>
              </a:rPr>
              <a:t>He granted them all pardon, on condition that they should never rise again, under pain of losing life or limb.</a:t>
            </a:r>
            <a:r>
              <a:rPr lang="en-GB" sz="2400" dirty="0">
                <a:latin typeface="Calibri"/>
                <a:cs typeface="Calibri"/>
              </a:rPr>
              <a:t> </a:t>
            </a:r>
            <a:r>
              <a:rPr kumimoji="0" lang="en-GB" sz="2400" b="0" i="0" u="none" strike="noStrike" kern="1200" cap="none" spc="0" normalizeH="0" baseline="0" noProof="0" dirty="0">
                <a:ln>
                  <a:noFill/>
                </a:ln>
                <a:effectLst/>
                <a:uLnTx/>
                <a:uFillTx/>
                <a:latin typeface="Calibri"/>
                <a:cs typeface="Calibri"/>
              </a:rPr>
              <a:t>Each man should get his charter of pardon, and pay the King a fee of twenty shilling, to make him rich.</a:t>
            </a:r>
            <a:endParaRPr lang="en-GB" sz="2400" b="0" i="0" u="none" strike="noStrike" kern="1200" cap="none" spc="0" normalizeH="0" baseline="0" noProof="0" dirty="0">
              <a:ln>
                <a:noFill/>
              </a:ln>
              <a:effectLst/>
              <a:uLnTx/>
              <a:uFillTx/>
              <a:latin typeface="Calibri"/>
              <a:cs typeface="Calibri"/>
            </a:endParaRPr>
          </a:p>
        </p:txBody>
      </p:sp>
      <p:sp>
        <p:nvSpPr>
          <p:cNvPr id="3" name="Rectangle 2"/>
          <p:cNvSpPr/>
          <p:nvPr/>
        </p:nvSpPr>
        <p:spPr>
          <a:xfrm>
            <a:off x="263236" y="170216"/>
            <a:ext cx="8592896" cy="484513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263236" y="5836724"/>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J</a:t>
              </a: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4" name="Rectangle 13"/>
          <p:cNvSpPr/>
          <p:nvPr/>
        </p:nvSpPr>
        <p:spPr>
          <a:xfrm>
            <a:off x="344188" y="5297478"/>
            <a:ext cx="8401490" cy="369332"/>
          </a:xfrm>
          <a:prstGeom prst="rect">
            <a:avLst/>
          </a:prstGeom>
        </p:spPr>
        <p:txBody>
          <a:bodyPr wrap="square" lIns="91440" tIns="45720" rIns="91440" bIns="45720" anchor="t">
            <a:spAutoFit/>
          </a:bodyPr>
          <a:lstStyle/>
          <a:p>
            <a:pPr lvl="0" algn="ctr" defTabSz="914400">
              <a:defRPr/>
            </a:pPr>
            <a:r>
              <a:rPr lang="en-GB" dirty="0"/>
              <a:t>Many pardons were granted.  </a:t>
            </a:r>
            <a:endParaRPr lang="en-US" dirty="0">
              <a:solidFill>
                <a:srgbClr val="121212"/>
              </a:solidFill>
              <a:latin typeface="Helvetica Neue Roman Web"/>
            </a:endParaRPr>
          </a:p>
        </p:txBody>
      </p:sp>
    </p:spTree>
    <p:extLst>
      <p:ext uri="{BB962C8B-B14F-4D97-AF65-F5344CB8AC3E}">
        <p14:creationId xmlns:p14="http://schemas.microsoft.com/office/powerpoint/2010/main" val="1411895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194" y="637754"/>
            <a:ext cx="8451272" cy="4893647"/>
          </a:xfrm>
          <a:prstGeom prst="rect">
            <a:avLst/>
          </a:prstGeom>
        </p:spPr>
        <p:txBody>
          <a:bodyPr wrap="square" lIns="91440" tIns="45720" rIns="91440" bIns="45720" anchor="t">
            <a:spAutoFit/>
          </a:bodyPr>
          <a:lstStyle/>
          <a:p>
            <a:pPr algn="ctr">
              <a:defRPr/>
            </a:pPr>
            <a:r>
              <a:rPr kumimoji="0" lang="en-US" sz="1300" b="0" i="0" u="none" strike="noStrike" kern="1200" cap="none" spc="0" normalizeH="0" baseline="0" noProof="0" dirty="0">
                <a:ln>
                  <a:noFill/>
                </a:ln>
                <a:solidFill>
                  <a:srgbClr val="000000"/>
                </a:solidFill>
                <a:effectLst/>
                <a:uLnTx/>
                <a:uFillTx/>
                <a:latin typeface="Calibri"/>
                <a:cs typeface="Calibri"/>
              </a:rPr>
              <a:t>Wat Tyler spurred his horse</a:t>
            </a:r>
            <a:r>
              <a:rPr kumimoji="0" lang="en-US" sz="1300" b="0" i="0" u="none" strike="noStrike" kern="1200" cap="none" spc="0" normalizeH="0" noProof="0" dirty="0">
                <a:ln>
                  <a:noFill/>
                </a:ln>
                <a:solidFill>
                  <a:srgbClr val="000000"/>
                </a:solidFill>
                <a:effectLst/>
                <a:uLnTx/>
                <a:uFillTx/>
                <a:latin typeface="Calibri"/>
                <a:cs typeface="Calibri"/>
              </a:rPr>
              <a:t> and came close to the King</a:t>
            </a:r>
            <a:r>
              <a:rPr lang="en-US" sz="1300" dirty="0">
                <a:solidFill>
                  <a:srgbClr val="000000"/>
                </a:solidFill>
                <a:latin typeface="Calibri"/>
                <a:cs typeface="Calibri"/>
              </a:rPr>
              <a:t>.</a:t>
            </a:r>
            <a:r>
              <a:rPr kumimoji="0" lang="en-US" sz="1300" b="0" i="0" u="none" strike="noStrike" kern="1200" cap="none" spc="0" normalizeH="0" noProof="0" dirty="0">
                <a:ln>
                  <a:noFill/>
                </a:ln>
                <a:solidFill>
                  <a:srgbClr val="000000"/>
                </a:solidFill>
                <a:effectLst/>
                <a:uLnTx/>
                <a:uFillTx/>
                <a:latin typeface="Calibri"/>
                <a:cs typeface="Calibri"/>
              </a:rPr>
              <a:t> Then he said, ‘Do you think, King, that these people will go away from you without having your signed guarantees</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‘No,’ said the King, ‘you shall have them.</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They are ordered for you and shall be given to </a:t>
            </a:r>
            <a:r>
              <a:rPr kumimoji="0" lang="en-US" sz="1300" b="0" i="0" u="none" strike="noStrike" kern="1200" cap="none" spc="0" normalizeH="0" noProof="0" dirty="0" err="1">
                <a:ln>
                  <a:noFill/>
                </a:ln>
                <a:solidFill>
                  <a:srgbClr val="000000"/>
                </a:solidFill>
                <a:effectLst/>
                <a:uLnTx/>
                <a:uFillTx/>
                <a:latin typeface="Calibri"/>
                <a:cs typeface="Calibri"/>
              </a:rPr>
              <a:t>every one</a:t>
            </a:r>
            <a:r>
              <a:rPr kumimoji="0" lang="en-US" sz="1300" b="0" i="0" u="none" strike="noStrike" kern="1200" cap="none" spc="0" normalizeH="0" noProof="0" dirty="0">
                <a:ln>
                  <a:noFill/>
                </a:ln>
                <a:solidFill>
                  <a:srgbClr val="000000"/>
                </a:solidFill>
                <a:effectLst/>
                <a:uLnTx/>
                <a:uFillTx/>
                <a:latin typeface="Calibri"/>
                <a:cs typeface="Calibri"/>
              </a:rPr>
              <a:t>.</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So, good fellows, go back to your people and get them to leave London.’</a:t>
            </a: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Wat Tyler cast his eyes on a squire who was there carrying the King’s sword.</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Wat Tyler hated that squire because he had annoyed him before.</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‘Give me that sword,’ said Tyler.</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‘No,’ said the squire.</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‘It is the King’s sword.</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You are not fit to have it for you are only a knave.’</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‘By my faith,’ said Tyler, ‘I shall never eat meat until I have your head.’</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At that moment the Mayor of London arrived with twelve knights, all well-armed, and broke through the crowd.</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He said to Tyler, ‘Ha! Would you dare to speak like that in front of the King?’</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The King began to get angry and told the Mayor, ‘Set hands on him.’</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Tyler said to the Mayor, ‘What have I said to annoy you?’ ‘You lying, stinking, crook,’ said the Mayor, ‘would you speak like that in front of the King?’ By my life, you’ll pay dearly for it.’</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And the Mayor drew out his sword and struck Tyler such a blow on the head that he fell down at the feet of his horse.</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The knights clustered round him so he could not be seen by the rebels. Then a squire called John Standish drew out his sword and put it into Tyler’s belly and so he died.</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Seeing their leader killed, the people began to murmur and said ‘Let’s go and kill them all.’</a:t>
            </a:r>
            <a:r>
              <a:rPr lang="en-US" sz="1300" dirty="0">
                <a:solidFill>
                  <a:srgbClr val="000000"/>
                </a:solidFill>
                <a:latin typeface="Calibri"/>
                <a:cs typeface="Calibri"/>
              </a:rPr>
              <a:t> </a:t>
            </a:r>
            <a:r>
              <a:rPr kumimoji="0" lang="en-US" sz="1300" b="0" i="0" u="none" strike="noStrike" kern="1200" cap="none" spc="0" normalizeH="0" noProof="0" dirty="0">
                <a:ln>
                  <a:noFill/>
                </a:ln>
                <a:solidFill>
                  <a:srgbClr val="000000"/>
                </a:solidFill>
                <a:effectLst/>
                <a:uLnTx/>
                <a:uFillTx/>
                <a:latin typeface="Calibri"/>
                <a:cs typeface="Calibri"/>
              </a:rPr>
              <a:t>And they got themselves ready for battle.</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algn="ctr">
              <a:defRPr/>
            </a:pPr>
            <a:r>
              <a:rPr kumimoji="0" lang="en-US" sz="1300" b="0" i="0" u="none" strike="noStrike" kern="1200" cap="none" spc="0" normalizeH="0" noProof="0" dirty="0">
                <a:ln>
                  <a:noFill/>
                </a:ln>
                <a:solidFill>
                  <a:srgbClr val="000000"/>
                </a:solidFill>
                <a:effectLst/>
                <a:uLnTx/>
                <a:uFillTx/>
                <a:latin typeface="Calibri"/>
                <a:cs typeface="Calibri"/>
              </a:rPr>
              <a:t>The King road alone to these people and said, ‘Sirs, what is the matter? You shall have no leader except me. I am your king. Be peaceful.’</a:t>
            </a:r>
            <a:endParaRPr lang="en-US" sz="1300" b="0" i="0" u="none" strike="noStrike" kern="1200" cap="none" spc="0" normalizeH="0" noProof="0" dirty="0">
              <a:ln>
                <a:noFill/>
              </a:ln>
              <a:solidFill>
                <a:srgbClr val="000000"/>
              </a:solidFill>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300" baseline="0" dirty="0">
              <a:solidFill>
                <a:srgbClr val="000000"/>
              </a:solidFill>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noProof="0" dirty="0">
                <a:ln>
                  <a:noFill/>
                </a:ln>
                <a:solidFill>
                  <a:srgbClr val="000000"/>
                </a:solidFill>
                <a:effectLst/>
                <a:uLnTx/>
                <a:uFillTx/>
                <a:latin typeface="Calibri"/>
                <a:cs typeface="Calibri"/>
              </a:rPr>
              <a:t>Most of the people were ashamed and began to leave.</a:t>
            </a:r>
            <a:endParaRPr lang="en-GB" sz="1300" b="0" i="0" u="none" strike="noStrike" kern="1200" cap="none" spc="0" normalizeH="0" baseline="0" noProof="0" dirty="0">
              <a:ln>
                <a:noFill/>
              </a:ln>
              <a:effectLst/>
              <a:uLnTx/>
              <a:uFillTx/>
              <a:latin typeface="Calibri"/>
              <a:cs typeface="Calibri"/>
            </a:endParaRPr>
          </a:p>
        </p:txBody>
      </p:sp>
      <p:sp>
        <p:nvSpPr>
          <p:cNvPr id="8" name="Rectangle 7"/>
          <p:cNvSpPr/>
          <p:nvPr/>
        </p:nvSpPr>
        <p:spPr>
          <a:xfrm>
            <a:off x="226858" y="238443"/>
            <a:ext cx="8446664" cy="369332"/>
          </a:xfrm>
          <a:prstGeom prst="rect">
            <a:avLst/>
          </a:prstGeom>
        </p:spPr>
        <p:txBody>
          <a:bodyPr wrap="square" lIns="91440" tIns="45720" rIns="91440" bIns="45720" anchor="t">
            <a:spAutoFit/>
          </a:bodyPr>
          <a:lstStyle/>
          <a:p>
            <a:pPr algn="ctr">
              <a:defRPr/>
            </a:pPr>
            <a:r>
              <a:rPr lang="en-GB" dirty="0">
                <a:latin typeface="Calibri" panose="020F0502020204030204"/>
              </a:rPr>
              <a:t>From Froissart’s</a:t>
            </a:r>
            <a:r>
              <a:rPr kumimoji="0" lang="en-GB" sz="1800" b="0" i="0" u="none" strike="noStrike" kern="1200" cap="none" spc="0" normalizeH="0" baseline="0" noProof="0" dirty="0">
                <a:ln>
                  <a:noFill/>
                </a:ln>
                <a:effectLst/>
                <a:uLnTx/>
                <a:uFillTx/>
                <a:latin typeface="Calibri" panose="020F0502020204030204"/>
                <a:ea typeface="+mn-ea"/>
                <a:cs typeface="+mn-cs"/>
              </a:rPr>
              <a:t> </a:t>
            </a:r>
            <a:r>
              <a:rPr lang="en-GB" i="1" dirty="0">
                <a:latin typeface="Calibri" panose="020F0502020204030204"/>
              </a:rPr>
              <a:t>Chronicles</a:t>
            </a:r>
            <a:r>
              <a:rPr lang="en-GB" dirty="0">
                <a:latin typeface="Calibri" panose="020F0502020204030204"/>
              </a:rPr>
              <a:t>:</a:t>
            </a:r>
            <a:endParaRPr kumimoji="0" lang="en-GB" sz="1800" b="0" u="none" strike="noStrike" kern="1200" cap="none" spc="0" normalizeH="0" baseline="0" noProof="0" dirty="0">
              <a:ln>
                <a:noFill/>
              </a:ln>
              <a:effectLst/>
              <a:uLnTx/>
              <a:uFillTx/>
              <a:latin typeface="Calibri" panose="020F0502020204030204"/>
              <a:ea typeface="+mn-ea"/>
              <a:cs typeface="+mn-cs"/>
            </a:endParaRPr>
          </a:p>
        </p:txBody>
      </p:sp>
      <p:sp>
        <p:nvSpPr>
          <p:cNvPr id="5" name="Rectangle 4"/>
          <p:cNvSpPr/>
          <p:nvPr/>
        </p:nvSpPr>
        <p:spPr>
          <a:xfrm>
            <a:off x="227123" y="196931"/>
            <a:ext cx="8492838" cy="551913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249380" y="5880600"/>
            <a:ext cx="899247" cy="814287"/>
            <a:chOff x="4092162" y="3696655"/>
            <a:chExt cx="1753584" cy="1703195"/>
          </a:xfrm>
        </p:grpSpPr>
        <p:sp>
          <p:nvSpPr>
            <p:cNvPr id="7" name="Oval 6"/>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K</a:t>
              </a: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10083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123" y="926196"/>
            <a:ext cx="8451272" cy="4247317"/>
          </a:xfrm>
          <a:prstGeom prst="rect">
            <a:avLst/>
          </a:prstGeom>
        </p:spPr>
        <p:txBody>
          <a:bodyPr wrap="square" lIns="91440" tIns="45720" rIns="91440" bIns="45720" anchor="t">
            <a:spAutoFit/>
          </a:bodyPr>
          <a:lstStyle/>
          <a:p>
            <a:pPr algn="ctr">
              <a:defRPr/>
            </a:pPr>
            <a:r>
              <a:rPr kumimoji="0" lang="en-US" sz="3000" b="0" i="0" u="none" strike="noStrike" kern="1200" cap="none" spc="0" normalizeH="0" baseline="0" noProof="0" dirty="0">
                <a:ln>
                  <a:noFill/>
                </a:ln>
                <a:solidFill>
                  <a:srgbClr val="000000"/>
                </a:solidFill>
                <a:effectLst/>
                <a:uLnTx/>
                <a:uFillTx/>
                <a:latin typeface="Calibri"/>
                <a:cs typeface="Calibri"/>
              </a:rPr>
              <a:t>The rebels</a:t>
            </a:r>
            <a:r>
              <a:rPr kumimoji="0" lang="en-US" sz="3000" b="0" i="0" u="none" strike="noStrike" kern="1200" cap="none" spc="0" normalizeH="0" noProof="0" dirty="0">
                <a:ln>
                  <a:noFill/>
                </a:ln>
                <a:solidFill>
                  <a:srgbClr val="000000"/>
                </a:solidFill>
                <a:effectLst/>
                <a:uLnTx/>
                <a:uFillTx/>
                <a:latin typeface="Calibri"/>
                <a:cs typeface="Calibri"/>
              </a:rPr>
              <a:t> returned to the New Temple which belonged to the prior of Clerkenwell</a:t>
            </a:r>
            <a:r>
              <a:rPr lang="en-US" sz="3000" dirty="0">
                <a:solidFill>
                  <a:srgbClr val="000000"/>
                </a:solidFill>
                <a:latin typeface="Calibri"/>
                <a:cs typeface="Calibri"/>
              </a:rPr>
              <a:t>... </a:t>
            </a:r>
            <a:r>
              <a:rPr kumimoji="0" lang="en-US" sz="3000" b="0" i="0" u="none" strike="noStrike" kern="1200" cap="none" spc="0" normalizeH="0" noProof="0" dirty="0">
                <a:ln>
                  <a:noFill/>
                </a:ln>
                <a:solidFill>
                  <a:srgbClr val="000000"/>
                </a:solidFill>
                <a:effectLst/>
                <a:uLnTx/>
                <a:uFillTx/>
                <a:latin typeface="Calibri"/>
                <a:cs typeface="Calibri"/>
              </a:rPr>
              <a:t>and tore up with their axes all the church books, charters and records discovered in the chests and burnt them…One of the criminals chose a fine piece of silver and hid it in his lap; when his fellows saw him carrying it, they threw him, together with his prize, into the fire, saying they were lovers of truth and justice, not robbers and thieves.</a:t>
            </a:r>
            <a:endParaRPr lang="en-GB" sz="3000" b="0" i="0" u="none" strike="noStrike" kern="1200" cap="none" spc="0" normalizeH="0" baseline="0" noProof="0" dirty="0">
              <a:ln>
                <a:noFill/>
              </a:ln>
              <a:effectLst/>
              <a:uLnTx/>
              <a:uFillTx/>
              <a:latin typeface="Calibri"/>
              <a:cs typeface="Calibri"/>
            </a:endParaRPr>
          </a:p>
        </p:txBody>
      </p:sp>
      <p:sp>
        <p:nvSpPr>
          <p:cNvPr id="8" name="Rectangle 7"/>
          <p:cNvSpPr/>
          <p:nvPr/>
        </p:nvSpPr>
        <p:spPr>
          <a:xfrm>
            <a:off x="226858" y="238443"/>
            <a:ext cx="8488417" cy="523220"/>
          </a:xfrm>
          <a:prstGeom prst="rect">
            <a:avLst/>
          </a:prstGeom>
        </p:spPr>
        <p:txBody>
          <a:bodyPr wrap="square" lIns="91440" tIns="45720" rIns="91440" bIns="45720" anchor="t">
            <a:spAutoFit/>
          </a:bodyPr>
          <a:lstStyle/>
          <a:p>
            <a:pPr algn="ctr">
              <a:defRPr/>
            </a:pPr>
            <a:r>
              <a:rPr lang="en-GB" sz="2800" dirty="0">
                <a:latin typeface="Calibri" panose="020F0502020204030204"/>
              </a:rPr>
              <a:t>From Henry</a:t>
            </a:r>
            <a:r>
              <a:rPr kumimoji="0" lang="en-GB" sz="2800" b="0" i="0" u="none" strike="noStrike" kern="1200" cap="none" spc="0" normalizeH="0" baseline="0" noProof="0" dirty="0">
                <a:ln>
                  <a:noFill/>
                </a:ln>
                <a:effectLst/>
                <a:uLnTx/>
                <a:uFillTx/>
                <a:latin typeface="Calibri" panose="020F0502020204030204"/>
                <a:ea typeface="+mn-ea"/>
                <a:cs typeface="+mn-cs"/>
              </a:rPr>
              <a:t> </a:t>
            </a:r>
            <a:r>
              <a:rPr lang="en-GB" sz="2800" dirty="0">
                <a:latin typeface="Calibri" panose="020F0502020204030204"/>
              </a:rPr>
              <a:t>Knighton’s chronicle:</a:t>
            </a:r>
            <a:endParaRPr kumimoji="0" lang="en-GB" sz="2800" b="0" u="none" strike="noStrike" kern="1200" cap="none" spc="0" normalizeH="0" baseline="0" noProof="0" dirty="0">
              <a:ln>
                <a:noFill/>
              </a:ln>
              <a:effectLst/>
              <a:uLnTx/>
              <a:uFillTx/>
              <a:latin typeface="Calibri" panose="020F0502020204030204"/>
              <a:ea typeface="+mn-ea"/>
              <a:cs typeface="+mn-cs"/>
            </a:endParaRPr>
          </a:p>
        </p:txBody>
      </p:sp>
      <p:sp>
        <p:nvSpPr>
          <p:cNvPr id="5" name="Rectangle 4"/>
          <p:cNvSpPr/>
          <p:nvPr/>
        </p:nvSpPr>
        <p:spPr>
          <a:xfrm>
            <a:off x="227123" y="196931"/>
            <a:ext cx="8492838" cy="489758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249380" y="5880600"/>
            <a:ext cx="899247" cy="814287"/>
            <a:chOff x="4092162" y="3696655"/>
            <a:chExt cx="1753584" cy="1703195"/>
          </a:xfrm>
        </p:grpSpPr>
        <p:sp>
          <p:nvSpPr>
            <p:cNvPr id="7" name="Oval 6"/>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L</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4" name="Rectangle 13"/>
          <p:cNvSpPr/>
          <p:nvPr/>
        </p:nvSpPr>
        <p:spPr>
          <a:xfrm>
            <a:off x="1489623" y="5341354"/>
            <a:ext cx="7230338" cy="1200329"/>
          </a:xfrm>
          <a:prstGeom prst="rect">
            <a:avLst/>
          </a:prstGeom>
        </p:spPr>
        <p:txBody>
          <a:bodyPr wrap="square" lIns="91440" tIns="45720" rIns="91440" bIns="45720" anchor="t">
            <a:spAutoFit/>
          </a:bodyPr>
          <a:lstStyle/>
          <a:p>
            <a:pPr algn="ctr" defTabSz="914400">
              <a:defRPr/>
            </a:pPr>
            <a:r>
              <a:rPr lang="en-GB" dirty="0"/>
              <a:t>One of the key actions of the rebels was destroying records, often (but not exclusively) tax records. Issues about rights and land ownership were also important. This suggests that the rebels were more sophisticated and organised than traditionally thought.</a:t>
            </a:r>
            <a:endParaRPr lang="en-US" dirty="0">
              <a:solidFill>
                <a:srgbClr val="121212"/>
              </a:solidFill>
              <a:latin typeface="Helvetica Neue Roman Web"/>
            </a:endParaRPr>
          </a:p>
        </p:txBody>
      </p:sp>
    </p:spTree>
    <p:extLst>
      <p:ext uri="{BB962C8B-B14F-4D97-AF65-F5344CB8AC3E}">
        <p14:creationId xmlns:p14="http://schemas.microsoft.com/office/powerpoint/2010/main" val="364113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Optional challenging sources</a:t>
            </a:r>
            <a:endParaRPr lang="en-US"/>
          </a:p>
        </p:txBody>
      </p:sp>
    </p:spTree>
    <p:extLst>
      <p:ext uri="{BB962C8B-B14F-4D97-AF65-F5344CB8AC3E}">
        <p14:creationId xmlns:p14="http://schemas.microsoft.com/office/powerpoint/2010/main" val="68247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413" y="199658"/>
            <a:ext cx="5796741" cy="5339923"/>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effectLst/>
                <a:uLnTx/>
                <a:uFillTx/>
                <a:latin typeface="Calibri" panose="020F0502020204030204"/>
                <a:ea typeface="+mn-ea"/>
                <a:cs typeface="+mn-cs"/>
              </a:rPr>
              <a:t>Pleas held before Hugh la Zouche and his associates, justices of the lord king appointed to subdue, punish and chastise rebels and disturbers of the peace in the aforesaid county [</a:t>
            </a:r>
            <a:r>
              <a:rPr kumimoji="0" lang="en-US" sz="1100" b="0" i="1" u="none" strike="noStrike" kern="1200" cap="none" spc="0" normalizeH="0" baseline="0" noProof="0" dirty="0" err="1">
                <a:ln>
                  <a:noFill/>
                </a:ln>
                <a:effectLst/>
                <a:uLnTx/>
                <a:uFillTx/>
                <a:latin typeface="Calibri" panose="020F0502020204030204"/>
                <a:ea typeface="+mn-ea"/>
                <a:cs typeface="+mn-cs"/>
              </a:rPr>
              <a:t>Cambridgeshire</a:t>
            </a:r>
            <a:r>
              <a:rPr kumimoji="0" lang="en-US" sz="1100" b="0" i="1" u="none" strike="noStrike" kern="1200" cap="none" spc="0" normalizeH="0" baseline="0" noProof="0" dirty="0">
                <a:ln>
                  <a:noFill/>
                </a:ln>
                <a:effectLst/>
                <a:uLnTx/>
                <a:uFillTx/>
                <a:latin typeface="Calibri" panose="020F0502020204030204"/>
                <a:ea typeface="+mn-ea"/>
                <a:cs typeface="+mn-cs"/>
              </a:rPr>
              <a:t>] on Tuesday immediately before the feast of St Margaret the Virgin, in the fifth year of the reign of King Richard the Second [16 July 1381</a:t>
            </a:r>
            <a:r>
              <a:rPr lang="en-US" sz="1100" i="1" dirty="0">
                <a:latin typeface="Calibri" panose="020F0502020204030204"/>
              </a:rPr>
              <a:t>]:</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John Shirley of the county of Nottingham was arrested on the grounds that he was clearly wandering through divers counties at the time of the [recent] disturbance, rebellion and mayhem, spreading lies and falsehoods from region to region, likely to cause trouble and to breach the </a:t>
            </a:r>
            <a:r>
              <a:rPr lang="en-US" sz="1100" dirty="0">
                <a:latin typeface="Calibri" panose="020F0502020204030204"/>
              </a:rPr>
              <a:t>king</a:t>
            </a:r>
            <a:r>
              <a:rPr lang="en-GB" sz="1100" dirty="0">
                <a:latin typeface="Calibri" panose="020F0502020204030204"/>
              </a:rPr>
              <a:t>’</a:t>
            </a:r>
            <a:r>
              <a:rPr lang="en-US" sz="1100" dirty="0">
                <a:latin typeface="Calibri" panose="020F0502020204030204"/>
              </a:rPr>
              <a:t>s</a:t>
            </a:r>
            <a:r>
              <a:rPr kumimoji="0" lang="en-US" sz="1100" b="0" i="0" u="none" strike="noStrike" kern="1200" cap="none" spc="0" normalizeH="0" baseline="0" noProof="0" dirty="0">
                <a:ln>
                  <a:noFill/>
                </a:ln>
                <a:effectLst/>
                <a:uLnTx/>
                <a:uFillTx/>
                <a:latin typeface="Calibri" panose="020F0502020204030204"/>
                <a:ea typeface="+mn-ea"/>
                <a:cs typeface="+mn-cs"/>
              </a:rPr>
              <a:t> peace and alarm and disturb the people, and for making derogatory statements after the proclamation of the </a:t>
            </a:r>
            <a:r>
              <a:rPr lang="en-US" sz="1100" dirty="0">
                <a:latin typeface="Calibri" panose="020F0502020204030204"/>
              </a:rPr>
              <a:t>king</a:t>
            </a:r>
            <a:r>
              <a:rPr lang="en-GB" sz="1100" dirty="0">
                <a:latin typeface="Calibri" panose="020F0502020204030204"/>
              </a:rPr>
              <a:t>’</a:t>
            </a:r>
            <a:r>
              <a:rPr lang="en-US" sz="1100" dirty="0">
                <a:latin typeface="Calibri" panose="020F0502020204030204"/>
              </a:rPr>
              <a:t>s</a:t>
            </a:r>
            <a:r>
              <a:rPr kumimoji="0" lang="en-US" sz="1100" b="0" i="0" u="none" strike="noStrike" kern="1200" cap="none" spc="0" normalizeH="0" baseline="0" noProof="0" dirty="0">
                <a:ln>
                  <a:noFill/>
                </a:ln>
                <a:effectLst/>
                <a:uLnTx/>
                <a:uFillTx/>
                <a:latin typeface="Calibri" panose="020F0502020204030204"/>
                <a:ea typeface="+mn-ea"/>
                <a:cs typeface="+mn-cs"/>
              </a:rPr>
              <a:t> peace on the abovementioned day and year. While the justices of the lord king were present and resident in the town, he said in an inn in Bridge Street in Cambridge, where many people had gathered to hear fresh falsehoods from him, that the stewards of the lord king, his justices and many of his officials were more worthy to be drawn and hanged and suffer the other punishments and tortures prescribed by the law than the priest, John Ball, who had been convicted by law as a traitor and a felon, because he said that [Ball] had been condemned to death by the said ministers, with the assent of the king, falsely, unjustly and maliciously, simply for being a true and honest man, speaking out about the councils and courts of the realm and telling of the injustices and oppressions inflicted by the king and the said ministers upon the people, and his death will not go unpunished, but within a short time will be repaid by the king and his officials and ministers. These words and threats were both injurious to the crown and made to the manifest contempt and alarm of the people. Whereupon the said John Shirley was immediately taken by the sheriff before the said justices in Cambridge castle, where he was interrogated about these matters and closely examined concerning the conduct of his life and his place of residence and also with respect to his status. This information was acknowledged by him before the justices, and it was clearly established that he was of low bearing and estate. In addition trustworthy witnesses were questioned who had been present at the time that he had spoken these lies, evil words, threats and falsehoods, and after they had been sworn to tell the truth about these matters, they gave evidence that all the things that he was alleged to have said, had indeed been said by him, and when he was examined separately, he did not deny the allegations. Therefore, by judgement of the said commissioners, he was hanged. And the escheator was ordered to inquire diligently into his lands and tenements, goods and chattels, and to dispose of them accordingly on behalf of the king.</a:t>
            </a:r>
            <a:endParaRPr lang="en-US" sz="1100" b="0" i="0" u="none" strike="noStrike" kern="1200" cap="none" spc="0" normalizeH="0" baseline="0" noProof="0" dirty="0">
              <a:ln>
                <a:noFill/>
              </a:ln>
              <a:effectLst/>
              <a:uLnTx/>
              <a:uFillTx/>
              <a:latin typeface="Calibri" panose="020F0502020204030204"/>
              <a:cs typeface="Calibri"/>
            </a:endParaRPr>
          </a:p>
        </p:txBody>
      </p:sp>
      <p:sp>
        <p:nvSpPr>
          <p:cNvPr id="6" name="Rectangle 5"/>
          <p:cNvSpPr/>
          <p:nvPr/>
        </p:nvSpPr>
        <p:spPr>
          <a:xfrm>
            <a:off x="175558" y="209256"/>
            <a:ext cx="5796741" cy="536491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189413" y="5751373"/>
            <a:ext cx="899247" cy="814287"/>
            <a:chOff x="4092162" y="3696655"/>
            <a:chExt cx="1753584" cy="1703195"/>
          </a:xfrm>
        </p:grpSpPr>
        <p:sp>
          <p:nvSpPr>
            <p:cNvPr id="9" name="Oval 8"/>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noProof="0" dirty="0" err="1">
                  <a:solidFill>
                    <a:prstClr val="black"/>
                  </a:solidFill>
                  <a:latin typeface="Arial Rounded MT Bold" panose="020F0704030504030204" pitchFamily="34" charset="0"/>
                </a:rPr>
                <a:t>i</a:t>
              </a:r>
              <a:endParaRPr kumimoji="0" lang="en-GB" sz="4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10" name="Group 9"/>
            <p:cNvGrpSpPr/>
            <p:nvPr/>
          </p:nvGrpSpPr>
          <p:grpSpPr>
            <a:xfrm>
              <a:off x="4092162" y="3696655"/>
              <a:ext cx="1753584" cy="1703195"/>
              <a:chOff x="3975437" y="4315028"/>
              <a:chExt cx="1753584" cy="1703195"/>
            </a:xfrm>
          </p:grpSpPr>
          <p:sp>
            <p:nvSpPr>
              <p:cNvPr id="11" name="Oval 10"/>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p:cNvGrpSpPr/>
              <p:nvPr/>
            </p:nvGrpSpPr>
            <p:grpSpPr>
              <a:xfrm>
                <a:off x="4016206" y="4315028"/>
                <a:ext cx="1712815" cy="1703195"/>
                <a:chOff x="4016206" y="4315028"/>
                <a:chExt cx="1712815" cy="1703195"/>
              </a:xfrm>
            </p:grpSpPr>
            <p:sp>
              <p:nvSpPr>
                <p:cNvPr id="13" name="Oval 12"/>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5" name="Rectangle 14"/>
          <p:cNvSpPr/>
          <p:nvPr/>
        </p:nvSpPr>
        <p:spPr>
          <a:xfrm>
            <a:off x="6098462" y="467073"/>
            <a:ext cx="2908472" cy="2585323"/>
          </a:xfrm>
          <a:prstGeom prst="rect">
            <a:avLst/>
          </a:prstGeom>
        </p:spPr>
        <p:txBody>
          <a:bodyPr wrap="square" lIns="91440" tIns="45720" rIns="91440" bIns="45720" anchor="t">
            <a:spAutoFit/>
          </a:bodyPr>
          <a:lstStyle/>
          <a:p>
            <a:pPr lvl="0" algn="ctr" defTabSz="914400">
              <a:defRPr/>
            </a:pPr>
            <a:r>
              <a:rPr lang="en-GB"/>
              <a:t>This suggests how worried </a:t>
            </a:r>
            <a:r>
              <a:rPr lang="en-GB" dirty="0"/>
              <a:t>the authorities were in the aftermath of the events in London.</a:t>
            </a:r>
            <a:endParaRPr lang="en-US"/>
          </a:p>
          <a:p>
            <a:pPr lvl="0" algn="ctr" defTabSz="914400">
              <a:defRPr/>
            </a:pPr>
            <a:endParaRPr lang="en-GB" dirty="0">
              <a:solidFill>
                <a:srgbClr val="121212"/>
              </a:solidFill>
              <a:latin typeface="Helvetica Neue Roman Web"/>
            </a:endParaRPr>
          </a:p>
          <a:p>
            <a:pPr lvl="0" algn="ctr" defTabSz="914400">
              <a:defRPr/>
            </a:pPr>
            <a:r>
              <a:rPr lang="en-GB" dirty="0">
                <a:solidFill>
                  <a:srgbClr val="121212"/>
                </a:solidFill>
                <a:latin typeface="Calibri"/>
                <a:cs typeface="Calibri"/>
              </a:rPr>
              <a:t>John Shirley was arrested and executed for talking in a tavern, and did not even have a full trial.</a:t>
            </a:r>
            <a:endParaRPr lang="en-US" dirty="0">
              <a:solidFill>
                <a:srgbClr val="121212"/>
              </a:solidFill>
              <a:latin typeface="Calibri"/>
              <a:cs typeface="Calibri"/>
            </a:endParaRPr>
          </a:p>
        </p:txBody>
      </p:sp>
    </p:spTree>
    <p:extLst>
      <p:ext uri="{BB962C8B-B14F-4D97-AF65-F5344CB8AC3E}">
        <p14:creationId xmlns:p14="http://schemas.microsoft.com/office/powerpoint/2010/main" val="296794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9634" y="512618"/>
            <a:ext cx="8291745" cy="49183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209114" y="5808186"/>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noProof="0" dirty="0">
                  <a:solidFill>
                    <a:prstClr val="black"/>
                  </a:solidFill>
                  <a:latin typeface="Arial Rounded MT Bold" panose="020F0704030504030204" pitchFamily="34" charset="0"/>
                </a:rPr>
                <a:t>ii</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2" name="Rectangle 11"/>
          <p:cNvSpPr/>
          <p:nvPr/>
        </p:nvSpPr>
        <p:spPr>
          <a:xfrm>
            <a:off x="1343817" y="5616016"/>
            <a:ext cx="7467175" cy="923330"/>
          </a:xfrm>
          <a:prstGeom prst="rect">
            <a:avLst/>
          </a:prstGeom>
        </p:spPr>
        <p:txBody>
          <a:bodyPr wrap="square" lIns="91440" tIns="45720" rIns="91440" bIns="45720" anchor="t">
            <a:spAutoFit/>
          </a:bodyPr>
          <a:lstStyle/>
          <a:p>
            <a:pPr algn="ctr" defTabSz="914400">
              <a:defRPr/>
            </a:pPr>
            <a:r>
              <a:rPr lang="en-GB" dirty="0"/>
              <a:t>Frustration with an expensive and unsuccessful war with France was one of the key causes of events. The Revolt also provided an opportunity to settle old scores or a way in which to vent frustrations with local authorities.</a:t>
            </a:r>
            <a:endParaRPr lang="en-US" dirty="0">
              <a:solidFill>
                <a:srgbClr val="121212"/>
              </a:solidFill>
              <a:latin typeface="Helvetica Neue Roman Web"/>
            </a:endParaRPr>
          </a:p>
        </p:txBody>
      </p:sp>
      <p:sp>
        <p:nvSpPr>
          <p:cNvPr id="2" name="TextBox 1">
            <a:extLst>
              <a:ext uri="{FF2B5EF4-FFF2-40B4-BE49-F238E27FC236}">
                <a16:creationId xmlns:a16="http://schemas.microsoft.com/office/drawing/2014/main" id="{9FC5ECDF-D169-4A6E-9BE8-B185E6EFEE1B}"/>
              </a:ext>
            </a:extLst>
          </p:cNvPr>
          <p:cNvSpPr txBox="1"/>
          <p:nvPr/>
        </p:nvSpPr>
        <p:spPr>
          <a:xfrm>
            <a:off x="339634" y="512618"/>
            <a:ext cx="8291745" cy="4985980"/>
          </a:xfrm>
          <a:prstGeom prst="rect">
            <a:avLst/>
          </a:prstGeom>
          <a:noFill/>
        </p:spPr>
        <p:txBody>
          <a:bodyPr wrap="square" rtlCol="0">
            <a:spAutoFit/>
          </a:bodyPr>
          <a:lstStyle/>
          <a:p>
            <a:pPr algn="ctr"/>
            <a:r>
              <a:rPr lang="en-GB" sz="2400" b="1" dirty="0"/>
              <a:t>Petition of tenants of </a:t>
            </a:r>
            <a:r>
              <a:rPr lang="en-GB" sz="2400" b="1" dirty="0" err="1"/>
              <a:t>Cadney</a:t>
            </a:r>
            <a:r>
              <a:rPr lang="en-GB" sz="2400" b="1" dirty="0"/>
              <a:t> and </a:t>
            </a:r>
            <a:r>
              <a:rPr lang="en-GB" sz="2400" b="1" dirty="0" err="1"/>
              <a:t>Howsham</a:t>
            </a:r>
            <a:r>
              <a:rPr lang="en-GB" sz="2400" b="1" dirty="0"/>
              <a:t> in Lincolnshire conc. dispute with the Prior of Newstead</a:t>
            </a:r>
          </a:p>
          <a:p>
            <a:pPr algn="ctr"/>
            <a:r>
              <a:rPr lang="en-GB" dirty="0"/>
              <a:t>Likewise the said Prior, on the day before the Decollation of St John the Baptist in the fourth year of our lord the king that now is [28 August 1380] he came with force and arms with a great multitude of men arrayed for war and took the carts and ploughs from each of the tenants with all their equipment and carried them off to the castle of Somerton… of his said lordship and withheld them wrongfully until the Friday in the week of the following Christmas.</a:t>
            </a:r>
          </a:p>
          <a:p>
            <a:pPr algn="ctr"/>
            <a:endParaRPr lang="en-GB" dirty="0"/>
          </a:p>
          <a:p>
            <a:pPr algn="ctr"/>
            <a:r>
              <a:rPr lang="en-GB" dirty="0"/>
              <a:t>Likewise since by various acts the said Prior has come to many of the said tenants and taken their ploughs with equipment and withheld them for a long time, so that their lands are not prepared or tended, to the great ruin of the said tenants always. For which reason the said poor tenants beseech if you please and as a work of charity to have the said Prior appear before you to respond to the wrongs and crimes aforesaid, understanding that the common law cannot at all suffer to those for their poverty, and the great power and maintenance that the said Prior has in these matters.</a:t>
            </a:r>
          </a:p>
          <a:p>
            <a:pPr algn="ctr"/>
            <a:endParaRPr lang="en-GB" dirty="0"/>
          </a:p>
        </p:txBody>
      </p:sp>
    </p:spTree>
    <p:extLst>
      <p:ext uri="{BB962C8B-B14F-4D97-AF65-F5344CB8AC3E}">
        <p14:creationId xmlns:p14="http://schemas.microsoft.com/office/powerpoint/2010/main" val="2111816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0946" y="287771"/>
          <a:ext cx="8118763" cy="4351338"/>
        </p:xfrm>
        <a:graphic>
          <a:graphicData uri="http://schemas.openxmlformats.org/drawingml/2006/table">
            <a:tbl>
              <a:tblPr/>
              <a:tblGrid>
                <a:gridCol w="8118763">
                  <a:extLst>
                    <a:ext uri="{9D8B030D-6E8A-4147-A177-3AD203B41FA5}">
                      <a16:colId xmlns:a16="http://schemas.microsoft.com/office/drawing/2014/main" val="3639360107"/>
                    </a:ext>
                  </a:extLst>
                </a:gridCol>
              </a:tblGrid>
              <a:tr h="166567">
                <a:tc>
                  <a:txBody>
                    <a:bodyPr/>
                    <a:lstStyle/>
                    <a:p>
                      <a:pPr algn="ctr"/>
                      <a:endParaRPr lang="en-US" sz="400" b="1" dirty="0">
                        <a:solidFill>
                          <a:srgbClr val="006600"/>
                        </a:solidFill>
                        <a:effectLst/>
                        <a:latin typeface="Arial" panose="020B0604020202020204" pitchFamily="34" charset="0"/>
                      </a:endParaRPr>
                    </a:p>
                  </a:txBody>
                  <a:tcPr marL="21465" marR="21465" marT="21465" marB="21465" anchor="ctr">
                    <a:lnL>
                      <a:noFill/>
                    </a:lnL>
                    <a:lnR>
                      <a:noFill/>
                    </a:lnR>
                    <a:lnT>
                      <a:noFill/>
                    </a:lnT>
                    <a:lnB>
                      <a:noFill/>
                    </a:lnB>
                    <a:solidFill>
                      <a:srgbClr val="FFFFFF"/>
                    </a:solidFill>
                  </a:tcPr>
                </a:tc>
                <a:extLst>
                  <a:ext uri="{0D108BD9-81ED-4DB2-BD59-A6C34878D82A}">
                    <a16:rowId xmlns:a16="http://schemas.microsoft.com/office/drawing/2014/main" val="616661064"/>
                  </a:ext>
                </a:extLst>
              </a:tr>
              <a:tr h="4184771">
                <a:tc>
                  <a:txBody>
                    <a:bodyPr/>
                    <a:lstStyle/>
                    <a:p>
                      <a:endParaRPr lang="en-GB" sz="1200" dirty="0">
                        <a:solidFill>
                          <a:srgbClr val="000000"/>
                        </a:solidFill>
                        <a:effectLst/>
                        <a:latin typeface="Arial" panose="020B0604020202020204" pitchFamily="34" charset="0"/>
                      </a:endParaRPr>
                    </a:p>
                  </a:txBody>
                  <a:tcPr marL="21465" marR="21465" marT="21465" marB="21465" anchor="ctr">
                    <a:lnL>
                      <a:noFill/>
                    </a:lnL>
                    <a:lnR>
                      <a:noFill/>
                    </a:lnR>
                    <a:lnT>
                      <a:noFill/>
                    </a:lnT>
                    <a:lnB>
                      <a:noFill/>
                    </a:lnB>
                    <a:solidFill>
                      <a:srgbClr val="FFFFFF"/>
                    </a:solidFill>
                  </a:tcPr>
                </a:tc>
                <a:extLst>
                  <a:ext uri="{0D108BD9-81ED-4DB2-BD59-A6C34878D82A}">
                    <a16:rowId xmlns:a16="http://schemas.microsoft.com/office/drawing/2014/main" val="2671668353"/>
                  </a:ext>
                </a:extLst>
              </a:tr>
            </a:tbl>
          </a:graphicData>
        </a:graphic>
      </p:graphicFrame>
      <p:sp>
        <p:nvSpPr>
          <p:cNvPr id="5" name="Rectangle 4"/>
          <p:cNvSpPr/>
          <p:nvPr/>
        </p:nvSpPr>
        <p:spPr>
          <a:xfrm>
            <a:off x="415635" y="1554816"/>
            <a:ext cx="8132619" cy="2585323"/>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cs typeface="Calibri"/>
              </a:rPr>
              <a:t>And furthermore they all rode armed through the peaceful countryside raising the aforesaid commons against the King and his laws to the Temple of the Priory of St John in England at Cressy and to the house of John </a:t>
            </a:r>
            <a:r>
              <a:rPr kumimoji="0" lang="en-US" sz="1800" b="0" i="0" u="none" strike="noStrike" kern="1200" cap="none" spc="0" normalizeH="0" baseline="0" noProof="0" dirty="0" err="1">
                <a:ln>
                  <a:noFill/>
                </a:ln>
                <a:solidFill>
                  <a:srgbClr val="000000"/>
                </a:solidFill>
                <a:effectLst/>
                <a:uLnTx/>
                <a:uFillTx/>
                <a:latin typeface="Calibri"/>
                <a:cs typeface="Calibri"/>
              </a:rPr>
              <a:t>Sewale</a:t>
            </a:r>
            <a:r>
              <a:rPr kumimoji="0" lang="en-US" sz="1800" b="0" i="0" u="none" strike="noStrike" kern="1200" cap="none" spc="0" normalizeH="0" baseline="0" noProof="0" dirty="0">
                <a:ln>
                  <a:noFill/>
                </a:ln>
                <a:solidFill>
                  <a:srgbClr val="000000"/>
                </a:solidFill>
                <a:effectLst/>
                <a:uLnTx/>
                <a:uFillTx/>
                <a:latin typeface="Calibri"/>
                <a:cs typeface="Calibri"/>
              </a:rPr>
              <a:t> of </a:t>
            </a:r>
            <a:r>
              <a:rPr kumimoji="0" lang="en-US" sz="1800" b="0" i="0" u="none" strike="noStrike" kern="1200" cap="none" spc="0" normalizeH="0" baseline="0" noProof="0" dirty="0" err="1">
                <a:ln>
                  <a:noFill/>
                </a:ln>
                <a:solidFill>
                  <a:srgbClr val="000000"/>
                </a:solidFill>
                <a:effectLst/>
                <a:uLnTx/>
                <a:uFillTx/>
                <a:latin typeface="Calibri"/>
                <a:cs typeface="Calibri"/>
              </a:rPr>
              <a:t>Coggeshalle</a:t>
            </a:r>
            <a:r>
              <a:rPr kumimoji="0" lang="en-US" sz="1800" b="0" i="0" u="none" strike="noStrike" kern="1200" cap="none" spc="0" normalizeH="0" baseline="0" noProof="0" dirty="0">
                <a:ln>
                  <a:noFill/>
                </a:ln>
                <a:solidFill>
                  <a:srgbClr val="000000"/>
                </a:solidFill>
                <a:effectLst/>
                <a:uLnTx/>
                <a:uFillTx/>
                <a:latin typeface="Calibri"/>
                <a:cs typeface="Calibri"/>
              </a:rPr>
              <a:t>, and they levelled the houses of the aforesaid Prior and John and feloniously came upon and took away their goods and chattels. Moreover, they say that on Friday next after the Feast of the Holy Trinity in the fourth year of the reign of the aforesaid King Richard II, John Wiltshire of Lesser </a:t>
            </a:r>
            <a:r>
              <a:rPr kumimoji="0" lang="en-US" sz="1800" b="0" i="0" u="none" strike="noStrike" kern="1200" cap="none" spc="0" normalizeH="0" baseline="0" noProof="0" dirty="0" err="1">
                <a:ln>
                  <a:noFill/>
                </a:ln>
                <a:solidFill>
                  <a:srgbClr val="000000"/>
                </a:solidFill>
                <a:effectLst/>
                <a:uLnTx/>
                <a:uFillTx/>
                <a:latin typeface="Calibri"/>
                <a:cs typeface="Calibri"/>
              </a:rPr>
              <a:t>Burstede</a:t>
            </a:r>
            <a:r>
              <a:rPr kumimoji="0" lang="en-US" sz="1800" b="0" i="0" u="none" strike="noStrike" kern="1200" cap="none" spc="0" normalizeH="0" baseline="0" noProof="0" dirty="0">
                <a:ln>
                  <a:noFill/>
                </a:ln>
                <a:solidFill>
                  <a:srgbClr val="000000"/>
                </a:solidFill>
                <a:effectLst/>
                <a:uLnTx/>
                <a:uFillTx/>
                <a:latin typeface="Calibri"/>
                <a:cs typeface="Calibri"/>
              </a:rPr>
              <a:t> freely and without compulsion lopped off the head of a certain esquire of the Duke of Lancaster called </a:t>
            </a:r>
            <a:r>
              <a:rPr kumimoji="0" lang="en-US" sz="1800" b="0" i="0" u="none" strike="noStrike" kern="1200" cap="none" spc="0" normalizeH="0" baseline="0" noProof="0" dirty="0" err="1">
                <a:ln>
                  <a:noFill/>
                </a:ln>
                <a:solidFill>
                  <a:srgbClr val="000000"/>
                </a:solidFill>
                <a:effectLst/>
                <a:uLnTx/>
                <a:uFillTx/>
                <a:latin typeface="Calibri"/>
                <a:cs typeface="Calibri"/>
              </a:rPr>
              <a:t>Grenefeld</a:t>
            </a:r>
            <a:r>
              <a:rPr kumimoji="0" lang="en-US" sz="1800" b="0" i="0" u="none" strike="noStrike" kern="1200" cap="none" spc="0" normalizeH="0" baseline="0" noProof="0" dirty="0">
                <a:ln>
                  <a:noFill/>
                </a:ln>
                <a:solidFill>
                  <a:srgbClr val="000000"/>
                </a:solidFill>
                <a:effectLst/>
                <a:uLnTx/>
                <a:uFillTx/>
                <a:latin typeface="Calibri"/>
                <a:cs typeface="Calibri"/>
              </a:rPr>
              <a:t> in the City of London.</a:t>
            </a:r>
            <a:endParaRPr lang="en-GB" sz="1800" b="0" i="0" u="none" strike="noStrike" kern="1200" cap="none" spc="0" normalizeH="0" baseline="0" noProof="0" dirty="0">
              <a:ln>
                <a:noFill/>
              </a:ln>
              <a:effectLst/>
              <a:uLnTx/>
              <a:uFillTx/>
              <a:latin typeface="Calibri"/>
              <a:cs typeface="Calibri"/>
            </a:endParaRPr>
          </a:p>
        </p:txBody>
      </p:sp>
      <p:sp>
        <p:nvSpPr>
          <p:cNvPr id="6" name="Rectangle 5"/>
          <p:cNvSpPr/>
          <p:nvPr/>
        </p:nvSpPr>
        <p:spPr>
          <a:xfrm>
            <a:off x="415635" y="551962"/>
            <a:ext cx="8133260" cy="369332"/>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Inquisition into offences committed in Essex, 1381  </a:t>
            </a:r>
            <a:endParaRPr lang="en-US">
              <a:ea typeface="+mn-ea"/>
              <a:cs typeface="+mn-cs"/>
            </a:endParaRPr>
          </a:p>
        </p:txBody>
      </p:sp>
      <p:pic>
        <p:nvPicPr>
          <p:cNvPr id="1026" name="Picture 2" descr="Inquisition into offences committed in Essex, 1381 - opens new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794" y="5272631"/>
            <a:ext cx="2095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610995" y="4805829"/>
            <a:ext cx="2102015" cy="300082"/>
          </a:xfrm>
          <a:prstGeom prst="rect">
            <a:avLst/>
          </a:prstGeom>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effectLst/>
                <a:uLnTx/>
                <a:uFillTx/>
                <a:latin typeface="Calibri" panose="020F0502020204030204"/>
                <a:ea typeface="+mn-ea"/>
                <a:cs typeface="+mn-cs"/>
              </a:rPr>
              <a:t>Original </a:t>
            </a:r>
            <a:r>
              <a:rPr lang="en-GB" sz="1350" dirty="0">
                <a:latin typeface="Calibri" panose="020F0502020204030204"/>
              </a:rPr>
              <a:t>source</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249380" y="512618"/>
            <a:ext cx="8382000" cy="387927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249379" y="5815556"/>
            <a:ext cx="899247" cy="814287"/>
            <a:chOff x="4092162" y="3696655"/>
            <a:chExt cx="1753584" cy="1703195"/>
          </a:xfrm>
        </p:grpSpPr>
        <p:sp>
          <p:nvSpPr>
            <p:cNvPr id="10" name="Oval 9"/>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noProof="0" dirty="0">
                  <a:solidFill>
                    <a:prstClr val="black"/>
                  </a:solidFill>
                  <a:latin typeface="Arial Rounded MT Bold" panose="020F0704030504030204" pitchFamily="34" charset="0"/>
                </a:rPr>
                <a:t>iii</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11" name="Group 10"/>
            <p:cNvGrpSpPr/>
            <p:nvPr/>
          </p:nvGrpSpPr>
          <p:grpSpPr>
            <a:xfrm>
              <a:off x="4092162" y="3696655"/>
              <a:ext cx="1753584" cy="1703195"/>
              <a:chOff x="3975437" y="4315028"/>
              <a:chExt cx="1753584" cy="1703195"/>
            </a:xfrm>
          </p:grpSpPr>
          <p:sp>
            <p:nvSpPr>
              <p:cNvPr id="12" name="Oval 11"/>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p:cNvGrpSpPr/>
              <p:nvPr/>
            </p:nvGrpSpPr>
            <p:grpSpPr>
              <a:xfrm>
                <a:off x="4016206" y="4315028"/>
                <a:ext cx="1712815" cy="1703195"/>
                <a:chOff x="4016206" y="4315028"/>
                <a:chExt cx="1712815" cy="1703195"/>
              </a:xfrm>
            </p:grpSpPr>
            <p:sp>
              <p:nvSpPr>
                <p:cNvPr id="14" name="Oval 13"/>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14"/>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241382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237" b="16422"/>
          <a:stretch/>
        </p:blipFill>
        <p:spPr>
          <a:xfrm>
            <a:off x="318455" y="237711"/>
            <a:ext cx="5449983" cy="4291165"/>
          </a:xfrm>
          <a:prstGeom prst="rect">
            <a:avLst/>
          </a:prstGeom>
        </p:spPr>
      </p:pic>
      <p:grpSp>
        <p:nvGrpSpPr>
          <p:cNvPr id="8" name="Group 7"/>
          <p:cNvGrpSpPr/>
          <p:nvPr/>
        </p:nvGrpSpPr>
        <p:grpSpPr>
          <a:xfrm>
            <a:off x="134664" y="5900526"/>
            <a:ext cx="899247" cy="814287"/>
            <a:chOff x="4092162" y="3696655"/>
            <a:chExt cx="1753584" cy="1703195"/>
          </a:xfrm>
        </p:grpSpPr>
        <p:sp>
          <p:nvSpPr>
            <p:cNvPr id="9" name="Oval 8"/>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B</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10" name="Group 9"/>
            <p:cNvGrpSpPr/>
            <p:nvPr/>
          </p:nvGrpSpPr>
          <p:grpSpPr>
            <a:xfrm>
              <a:off x="4092162" y="3696655"/>
              <a:ext cx="1753584" cy="1703195"/>
              <a:chOff x="3975437" y="4315028"/>
              <a:chExt cx="1753584" cy="1703195"/>
            </a:xfrm>
          </p:grpSpPr>
          <p:sp>
            <p:nvSpPr>
              <p:cNvPr id="11" name="Oval 10"/>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p:cNvGrpSpPr/>
              <p:nvPr/>
            </p:nvGrpSpPr>
            <p:grpSpPr>
              <a:xfrm>
                <a:off x="4016206" y="4315028"/>
                <a:ext cx="1712815" cy="1703195"/>
                <a:chOff x="4016206" y="4315028"/>
                <a:chExt cx="1712815" cy="1703195"/>
              </a:xfrm>
            </p:grpSpPr>
            <p:sp>
              <p:nvSpPr>
                <p:cNvPr id="13" name="Oval 12"/>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5" name="Rectangle 14"/>
          <p:cNvSpPr/>
          <p:nvPr/>
        </p:nvSpPr>
        <p:spPr>
          <a:xfrm>
            <a:off x="5944747" y="649668"/>
            <a:ext cx="3003310" cy="3477875"/>
          </a:xfrm>
          <a:prstGeom prst="rect">
            <a:avLst/>
          </a:prstGeom>
        </p:spPr>
        <p:txBody>
          <a:bodyPr wrap="square" lIns="91440" tIns="45720" rIns="91440" bIns="45720" anchor="t">
            <a:spAutoFit/>
          </a:bodyPr>
          <a:lstStyle/>
          <a:p>
            <a:pPr lvl="0" algn="ctr" defTabSz="914400">
              <a:defRPr/>
            </a:pPr>
            <a:r>
              <a:rPr lang="en-GB" sz="2000" dirty="0"/>
              <a:t>Image from Froissart’s </a:t>
            </a:r>
            <a:r>
              <a:rPr lang="en-GB" sz="2000" i="1" dirty="0"/>
              <a:t>Chronicles</a:t>
            </a:r>
            <a:endParaRPr lang="en-US" sz="2000" i="1" dirty="0">
              <a:cs typeface="Calibri"/>
            </a:endParaRPr>
          </a:p>
          <a:p>
            <a:pPr lvl="0" algn="ctr" defTabSz="914400">
              <a:defRPr/>
            </a:pPr>
            <a:endParaRPr lang="en-GB" sz="2000" dirty="0">
              <a:cs typeface="Calibri" panose="020F0502020204030204"/>
            </a:endParaRPr>
          </a:p>
          <a:p>
            <a:pPr algn="ctr" defTabSz="914400">
              <a:defRPr/>
            </a:pPr>
            <a:r>
              <a:rPr lang="en-GB" sz="2000" dirty="0"/>
              <a:t>Wat Tyler has become the ‘leader’ of the Revolt, although it is unlikely that there was one single leader. There is much uncertainty about what actually happened at this meeting in Smithfield.</a:t>
            </a:r>
            <a:endParaRPr lang="en-US" sz="2000">
              <a:solidFill>
                <a:srgbClr val="121212"/>
              </a:solidFill>
              <a:latin typeface="Calibri"/>
              <a:cs typeface="Calibri"/>
            </a:endParaRPr>
          </a:p>
        </p:txBody>
      </p:sp>
    </p:spTree>
    <p:extLst>
      <p:ext uri="{BB962C8B-B14F-4D97-AF65-F5344CB8AC3E}">
        <p14:creationId xmlns:p14="http://schemas.microsoft.com/office/powerpoint/2010/main" val="315194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236" y="170215"/>
            <a:ext cx="8592897" cy="4339650"/>
          </a:xfrm>
          <a:prstGeom prst="rect">
            <a:avLst/>
          </a:prstGeom>
          <a:noFill/>
        </p:spPr>
        <p:txBody>
          <a:bodyPr wrap="square" lIns="91440" tIns="45720" rIns="91440" bIns="45720" rtlCol="0" anchor="t">
            <a:spAutoFit/>
          </a:bodyPr>
          <a:lstStyle/>
          <a:p>
            <a:pPr algn="ctr"/>
            <a:r>
              <a:rPr lang="en-GB" sz="2800" dirty="0"/>
              <a:t>Here are some long-term causes that historians have suggested:</a:t>
            </a:r>
            <a:endParaRPr lang="en-US" dirty="0"/>
          </a:p>
          <a:p>
            <a:pPr algn="ctr"/>
            <a:endParaRPr lang="en-GB" sz="2800" dirty="0">
              <a:latin typeface="Calibri"/>
              <a:cs typeface="Calibri"/>
            </a:endParaRPr>
          </a:p>
          <a:p>
            <a:pPr marL="457200" indent="-457200">
              <a:buFont typeface="Arial" panose="020B0604020202020204" pitchFamily="34" charset="0"/>
              <a:buChar char="•"/>
            </a:pPr>
            <a:r>
              <a:rPr lang="en-GB" sz="2400" dirty="0">
                <a:latin typeface="Calibri"/>
                <a:cs typeface="Calibri"/>
              </a:rPr>
              <a:t>The Black Death (1349) had killed so many people that there was a shortage of workers.</a:t>
            </a:r>
          </a:p>
          <a:p>
            <a:pPr marL="457200" indent="-457200">
              <a:buFont typeface="Arial" panose="020B0604020202020204" pitchFamily="34" charset="0"/>
              <a:buChar char="•"/>
            </a:pPr>
            <a:r>
              <a:rPr lang="en-GB" sz="2400" dirty="0">
                <a:latin typeface="Calibri"/>
                <a:cs typeface="Calibri"/>
              </a:rPr>
              <a:t>Worried lords tried to use new laws (1351) to stop workers leaving or demanding higher wages.</a:t>
            </a:r>
          </a:p>
          <a:p>
            <a:pPr marL="457200" indent="-457200">
              <a:buFont typeface="Arial" panose="020B0604020202020204" pitchFamily="34" charset="0"/>
              <a:buChar char="•"/>
            </a:pPr>
            <a:r>
              <a:rPr lang="en-GB" sz="2400" dirty="0">
                <a:latin typeface="Calibri"/>
                <a:cs typeface="Calibri"/>
              </a:rPr>
              <a:t>Many peasants had to go to fight in the wars against France, leaving behind their homes and families.</a:t>
            </a:r>
          </a:p>
          <a:p>
            <a:pPr marL="457200" indent="-457200">
              <a:buFont typeface="Arial" panose="020B0604020202020204" pitchFamily="34" charset="0"/>
              <a:buChar char="•"/>
            </a:pPr>
            <a:r>
              <a:rPr lang="en-GB" sz="2400" dirty="0">
                <a:latin typeface="Calibri"/>
                <a:cs typeface="Calibri"/>
              </a:rPr>
              <a:t>Some peasants wanted a chance to get rid of people whom they hated, like lawyers and some churchmen.</a:t>
            </a:r>
          </a:p>
        </p:txBody>
      </p:sp>
      <p:sp>
        <p:nvSpPr>
          <p:cNvPr id="3" name="Rectangle 2"/>
          <p:cNvSpPr/>
          <p:nvPr/>
        </p:nvSpPr>
        <p:spPr>
          <a:xfrm>
            <a:off x="166253" y="170215"/>
            <a:ext cx="8689880" cy="481742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12" name="Group 11"/>
          <p:cNvGrpSpPr/>
          <p:nvPr/>
        </p:nvGrpSpPr>
        <p:grpSpPr>
          <a:xfrm>
            <a:off x="166253" y="5850579"/>
            <a:ext cx="899247" cy="814287"/>
            <a:chOff x="4092162" y="3696655"/>
            <a:chExt cx="1753584" cy="1703195"/>
          </a:xfrm>
        </p:grpSpPr>
        <p:sp>
          <p:nvSpPr>
            <p:cNvPr id="13" name="Oval 12"/>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C</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ndParaRPr>
            </a:p>
          </p:txBody>
        </p:sp>
        <p:grpSp>
          <p:nvGrpSpPr>
            <p:cNvPr id="14" name="Group 13"/>
            <p:cNvGrpSpPr/>
            <p:nvPr/>
          </p:nvGrpSpPr>
          <p:grpSpPr>
            <a:xfrm>
              <a:off x="4092162" y="3696655"/>
              <a:ext cx="1753584" cy="1703195"/>
              <a:chOff x="3975437" y="4315028"/>
              <a:chExt cx="1753584" cy="1703195"/>
            </a:xfrm>
          </p:grpSpPr>
          <p:sp>
            <p:nvSpPr>
              <p:cNvPr id="15" name="Oval 14"/>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p:cNvGrpSpPr/>
              <p:nvPr/>
            </p:nvGrpSpPr>
            <p:grpSpPr>
              <a:xfrm>
                <a:off x="4016206" y="4315028"/>
                <a:ext cx="1712815" cy="1703195"/>
                <a:chOff x="4016206" y="4315028"/>
                <a:chExt cx="1712815" cy="1703195"/>
              </a:xfrm>
            </p:grpSpPr>
            <p:sp>
              <p:nvSpPr>
                <p:cNvPr id="17" name="Oval 16"/>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17"/>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1" name="Rectangle 10"/>
          <p:cNvSpPr/>
          <p:nvPr/>
        </p:nvSpPr>
        <p:spPr>
          <a:xfrm>
            <a:off x="1556373" y="5199115"/>
            <a:ext cx="7299759" cy="1200329"/>
          </a:xfrm>
          <a:prstGeom prst="rect">
            <a:avLst/>
          </a:prstGeom>
        </p:spPr>
        <p:txBody>
          <a:bodyPr wrap="square" lIns="91440" tIns="45720" rIns="91440" bIns="45720" anchor="t">
            <a:spAutoFit/>
          </a:bodyPr>
          <a:lstStyle/>
          <a:p>
            <a:pPr lvl="0" algn="ctr" defTabSz="914400">
              <a:defRPr/>
            </a:pPr>
            <a:r>
              <a:rPr lang="en-GB" dirty="0"/>
              <a:t>History textbooks have often suggested a link between the consequences of the Black Death and the causes of the Revolt, but it must be remembered that the Black Death happened decades earlier, and there were much more pressing concerns faced by people in 1381.</a:t>
            </a:r>
            <a:endParaRPr lang="en-US" dirty="0">
              <a:solidFill>
                <a:srgbClr val="121212"/>
              </a:solidFill>
              <a:latin typeface="Helvetica Neue Roman Web"/>
            </a:endParaRPr>
          </a:p>
        </p:txBody>
      </p:sp>
    </p:spTree>
    <p:extLst>
      <p:ext uri="{BB962C8B-B14F-4D97-AF65-F5344CB8AC3E}">
        <p14:creationId xmlns:p14="http://schemas.microsoft.com/office/powerpoint/2010/main" val="152258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946" y="1208728"/>
            <a:ext cx="8451272" cy="4154984"/>
          </a:xfrm>
          <a:prstGeom prst="rect">
            <a:avLst/>
          </a:prstGeom>
        </p:spPr>
        <p:txBody>
          <a:bodyPr wrap="square" lIns="91440" tIns="45720" rIns="91440" bIns="45720" anchor="t">
            <a:spAutoFit/>
          </a:bodyPr>
          <a:lstStyle/>
          <a:p>
            <a:pPr algn="ctr"/>
            <a:r>
              <a:rPr lang="en-US" sz="2400" dirty="0">
                <a:latin typeface="Century Gothic"/>
              </a:rPr>
              <a:t>T</a:t>
            </a:r>
            <a:r>
              <a:rPr lang="en-US" sz="2400" dirty="0">
                <a:latin typeface="Calibri"/>
                <a:cs typeface="Calibri"/>
              </a:rPr>
              <a:t>here had been several new taxes.</a:t>
            </a:r>
            <a:endParaRPr lang="en-US"/>
          </a:p>
          <a:p>
            <a:pPr algn="ctr"/>
            <a:endParaRPr lang="en-US" sz="2400" dirty="0">
              <a:latin typeface="Calibri"/>
              <a:cs typeface="Calibri"/>
            </a:endParaRPr>
          </a:p>
          <a:p>
            <a:pPr algn="ctr"/>
            <a:r>
              <a:rPr lang="en-US" sz="2400" dirty="0">
                <a:latin typeface="Calibri"/>
                <a:cs typeface="Calibri"/>
              </a:rPr>
              <a:t>The most hated was the poll tax.</a:t>
            </a:r>
          </a:p>
          <a:p>
            <a:pPr algn="ctr"/>
            <a:endParaRPr lang="en-US" sz="2400" dirty="0">
              <a:latin typeface="Calibri"/>
              <a:cs typeface="Calibri"/>
            </a:endParaRPr>
          </a:p>
          <a:p>
            <a:pPr algn="ctr"/>
            <a:r>
              <a:rPr lang="en-US" sz="2400" dirty="0">
                <a:latin typeface="Calibri"/>
                <a:cs typeface="Calibri"/>
              </a:rPr>
              <a:t>This had to be paid by everyone (not just one household), which was different to previous taxes.</a:t>
            </a:r>
          </a:p>
          <a:p>
            <a:pPr algn="ctr"/>
            <a:endParaRPr lang="en-US" sz="2400" dirty="0">
              <a:latin typeface="Calibri"/>
              <a:cs typeface="Calibri"/>
            </a:endParaRPr>
          </a:p>
          <a:p>
            <a:pPr algn="ctr"/>
            <a:r>
              <a:rPr lang="en-US" sz="2400" dirty="0">
                <a:latin typeface="Calibri"/>
                <a:cs typeface="Calibri"/>
              </a:rPr>
              <a:t>It also had to be paid by everyone over the age of 15.</a:t>
            </a:r>
          </a:p>
          <a:p>
            <a:pPr algn="ctr"/>
            <a:endParaRPr lang="en-US" sz="2400" dirty="0">
              <a:latin typeface="Calibri"/>
              <a:cs typeface="Calibri"/>
            </a:endParaRPr>
          </a:p>
          <a:p>
            <a:pPr algn="ctr"/>
            <a:r>
              <a:rPr lang="en-US" sz="2400" dirty="0">
                <a:latin typeface="Calibri"/>
                <a:cs typeface="Calibri"/>
              </a:rPr>
              <a:t>It was set at one shilling – about two weeks’ work for a peasant. All people had to pay the same amount.</a:t>
            </a:r>
          </a:p>
        </p:txBody>
      </p:sp>
      <p:sp>
        <p:nvSpPr>
          <p:cNvPr id="8" name="Rectangle 7"/>
          <p:cNvSpPr/>
          <p:nvPr/>
        </p:nvSpPr>
        <p:spPr>
          <a:xfrm>
            <a:off x="290946" y="589342"/>
            <a:ext cx="8306931" cy="523220"/>
          </a:xfrm>
          <a:prstGeom prst="rect">
            <a:avLst/>
          </a:prstGeom>
        </p:spPr>
        <p:txBody>
          <a:bodyPr wrap="square" lIns="91440" tIns="45720" rIns="91440" bIns="45720" anchor="t">
            <a:spAutoFit/>
          </a:bodyPr>
          <a:lstStyle/>
          <a:p>
            <a:pPr algn="ctr"/>
            <a:r>
              <a:rPr lang="en-GB" sz="2800" dirty="0"/>
              <a:t>From </a:t>
            </a:r>
            <a:r>
              <a:rPr lang="en-GB" sz="2800" i="1"/>
              <a:t>a modern textbook:</a:t>
            </a:r>
            <a:endParaRPr lang="en-GB" sz="2800" i="1" dirty="0">
              <a:cs typeface="Calibri" panose="020F0502020204030204"/>
            </a:endParaRPr>
          </a:p>
        </p:txBody>
      </p:sp>
      <p:sp>
        <p:nvSpPr>
          <p:cNvPr id="5" name="Rectangle 4"/>
          <p:cNvSpPr/>
          <p:nvPr/>
        </p:nvSpPr>
        <p:spPr>
          <a:xfrm>
            <a:off x="249380" y="512619"/>
            <a:ext cx="8599714" cy="489721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6" name="Group 5"/>
          <p:cNvGrpSpPr/>
          <p:nvPr/>
        </p:nvGrpSpPr>
        <p:grpSpPr>
          <a:xfrm>
            <a:off x="249380" y="5797472"/>
            <a:ext cx="899247" cy="814287"/>
            <a:chOff x="4092162" y="3696655"/>
            <a:chExt cx="1753584" cy="1703195"/>
          </a:xfrm>
        </p:grpSpPr>
        <p:sp>
          <p:nvSpPr>
            <p:cNvPr id="7" name="Oval 6"/>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rPr>
                <a:t>D</a:t>
              </a: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4" name="Rectangle 13"/>
          <p:cNvSpPr/>
          <p:nvPr/>
        </p:nvSpPr>
        <p:spPr>
          <a:xfrm>
            <a:off x="1331621" y="5505997"/>
            <a:ext cx="7299759" cy="1200329"/>
          </a:xfrm>
          <a:prstGeom prst="rect">
            <a:avLst/>
          </a:prstGeom>
        </p:spPr>
        <p:txBody>
          <a:bodyPr wrap="square" lIns="91440" tIns="45720" rIns="91440" bIns="45720" anchor="t">
            <a:spAutoFit/>
          </a:bodyPr>
          <a:lstStyle/>
          <a:p>
            <a:pPr defTabSz="914400">
              <a:defRPr/>
            </a:pPr>
            <a:r>
              <a:rPr lang="en-GB" dirty="0"/>
              <a:t>There were actually three poll taxes – each one successively more punishing on the people. There was mass evasion of the tax. The poll tax was never raised again until the time of Margaret Thatcher in 1990, when it was once again met with riots. </a:t>
            </a:r>
            <a:endParaRPr lang="en-US">
              <a:solidFill>
                <a:srgbClr val="121212"/>
              </a:solidFill>
              <a:latin typeface="Helvetica Neue Roman Web"/>
            </a:endParaRPr>
          </a:p>
        </p:txBody>
      </p:sp>
    </p:spTree>
    <p:extLst>
      <p:ext uri="{BB962C8B-B14F-4D97-AF65-F5344CB8AC3E}">
        <p14:creationId xmlns:p14="http://schemas.microsoft.com/office/powerpoint/2010/main" val="42597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774377" y="317256"/>
            <a:ext cx="3910977" cy="6004260"/>
          </a:xfrm>
          <a:prstGeom prst="rect">
            <a:avLst/>
          </a:prstGeom>
        </p:spPr>
      </p:pic>
      <p:sp>
        <p:nvSpPr>
          <p:cNvPr id="6" name="TextBox 5"/>
          <p:cNvSpPr txBox="1"/>
          <p:nvPr/>
        </p:nvSpPr>
        <p:spPr>
          <a:xfrm>
            <a:off x="179611" y="450850"/>
            <a:ext cx="4294418" cy="1631216"/>
          </a:xfrm>
          <a:prstGeom prst="rect">
            <a:avLst/>
          </a:prstGeom>
          <a:noFill/>
        </p:spPr>
        <p:txBody>
          <a:bodyPr wrap="square" lIns="91440" tIns="45720" rIns="91440" bIns="45720" rtlCol="0" anchor="t">
            <a:spAutoFit/>
          </a:bodyPr>
          <a:lstStyle/>
          <a:p>
            <a:pPr algn="ctr">
              <a:defRPr/>
            </a:pPr>
            <a:r>
              <a:rPr kumimoji="0" lang="en-GB" sz="2000" b="0" i="0" u="none" strike="noStrike" kern="1200" cap="none" spc="0" normalizeH="0" baseline="0" noProof="0" dirty="0">
                <a:ln>
                  <a:noFill/>
                </a:ln>
                <a:effectLst/>
                <a:uLnTx/>
                <a:uFillTx/>
                <a:latin typeface="Calibri" panose="020F0502020204030204"/>
                <a:ea typeface="+mn-ea"/>
                <a:cs typeface="+mn-cs"/>
              </a:rPr>
              <a:t>The burning of the Savoy Palace in London.</a:t>
            </a:r>
            <a:r>
              <a:rPr lang="en-GB" sz="2000" dirty="0">
                <a:latin typeface="Calibri" panose="020F0502020204030204"/>
              </a:rPr>
              <a:t> </a:t>
            </a:r>
            <a:r>
              <a:rPr kumimoji="0" lang="en-GB" sz="2000" b="0" i="0" u="none" strike="noStrike" kern="1200" cap="none" spc="0" normalizeH="0" baseline="0" noProof="0" dirty="0">
                <a:ln>
                  <a:noFill/>
                </a:ln>
                <a:effectLst/>
                <a:uLnTx/>
                <a:uFillTx/>
                <a:latin typeface="Calibri" panose="020F0502020204030204"/>
                <a:ea typeface="+mn-ea"/>
                <a:cs typeface="+mn-cs"/>
              </a:rPr>
              <a:t>It was owned by John of Gaunt, Duke of Lancaster.</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000" b="0" i="0" u="none" strike="noStrike" kern="1200" cap="none" spc="0" normalizeH="0" baseline="0" noProof="0" dirty="0">
              <a:ln>
                <a:noFill/>
              </a:ln>
              <a:solidFill>
                <a:prstClr val="black"/>
              </a:solidFill>
              <a:effectLst/>
              <a:uLnTx/>
              <a:uFillTx/>
              <a:latin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alibri" panose="020F0502020204030204"/>
                <a:ea typeface="+mn-ea"/>
                <a:cs typeface="+mn-cs"/>
              </a:rPr>
              <a:t>Painted by Alfred Garth Jones, </a:t>
            </a:r>
            <a:r>
              <a:rPr lang="en-GB" sz="2000" dirty="0">
                <a:latin typeface="Calibri" panose="020F0502020204030204"/>
              </a:rPr>
              <a:t>c.</a:t>
            </a:r>
            <a:r>
              <a:rPr kumimoji="0" lang="en-GB" sz="2000" b="0" i="0" u="none" strike="noStrike" kern="1200" cap="none" spc="0" normalizeH="0" baseline="0" noProof="0" dirty="0">
                <a:ln>
                  <a:noFill/>
                </a:ln>
                <a:effectLst/>
                <a:uLnTx/>
                <a:uFillTx/>
                <a:latin typeface="Calibri" panose="020F0502020204030204"/>
                <a:ea typeface="+mn-ea"/>
                <a:cs typeface="+mn-cs"/>
              </a:rPr>
              <a:t> 1900</a:t>
            </a:r>
            <a:endParaRPr lang="en-GB" sz="2000" b="0" i="0" u="none" strike="noStrike" kern="1200" cap="none" spc="0" normalizeH="0" baseline="0" noProof="0" dirty="0">
              <a:ln>
                <a:noFill/>
              </a:ln>
              <a:effectLst/>
              <a:uLnTx/>
              <a:uFillTx/>
              <a:latin typeface="Calibri" panose="020F0502020204030204"/>
              <a:cs typeface="Calibri"/>
            </a:endParaRPr>
          </a:p>
        </p:txBody>
      </p:sp>
      <p:grpSp>
        <p:nvGrpSpPr>
          <p:cNvPr id="7" name="Group 6"/>
          <p:cNvGrpSpPr/>
          <p:nvPr/>
        </p:nvGrpSpPr>
        <p:grpSpPr>
          <a:xfrm>
            <a:off x="179611" y="5914372"/>
            <a:ext cx="899247" cy="814287"/>
            <a:chOff x="4092162" y="3696655"/>
            <a:chExt cx="1753584" cy="1703195"/>
          </a:xfrm>
        </p:grpSpPr>
        <p:sp>
          <p:nvSpPr>
            <p:cNvPr id="8" name="Oval 7"/>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E</a:t>
              </a:r>
            </a:p>
          </p:txBody>
        </p:sp>
        <p:grpSp>
          <p:nvGrpSpPr>
            <p:cNvPr id="9" name="Group 8"/>
            <p:cNvGrpSpPr/>
            <p:nvPr/>
          </p:nvGrpSpPr>
          <p:grpSpPr>
            <a:xfrm>
              <a:off x="4092162" y="3696655"/>
              <a:ext cx="1753584" cy="1703195"/>
              <a:chOff x="3975437" y="4315028"/>
              <a:chExt cx="1753584" cy="1703195"/>
            </a:xfrm>
          </p:grpSpPr>
          <p:sp>
            <p:nvSpPr>
              <p:cNvPr id="10" name="Oval 9"/>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p:cNvGrpSpPr/>
              <p:nvPr/>
            </p:nvGrpSpPr>
            <p:grpSpPr>
              <a:xfrm>
                <a:off x="4016206" y="4315028"/>
                <a:ext cx="1712815" cy="1703195"/>
                <a:chOff x="4016206" y="4315028"/>
                <a:chExt cx="1712815" cy="1703195"/>
              </a:xfrm>
            </p:grpSpPr>
            <p:sp>
              <p:nvSpPr>
                <p:cNvPr id="12" name="Oval 11"/>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6" name="Rectangle 15"/>
          <p:cNvSpPr/>
          <p:nvPr/>
        </p:nvSpPr>
        <p:spPr>
          <a:xfrm>
            <a:off x="221426" y="2197725"/>
            <a:ext cx="4328804" cy="2862322"/>
          </a:xfrm>
          <a:prstGeom prst="rect">
            <a:avLst/>
          </a:prstGeom>
        </p:spPr>
        <p:txBody>
          <a:bodyPr wrap="square" lIns="91440" tIns="45720" rIns="91440" bIns="45720" anchor="t">
            <a:spAutoFit/>
          </a:bodyPr>
          <a:lstStyle/>
          <a:p>
            <a:pPr defTabSz="914400">
              <a:defRPr/>
            </a:pPr>
            <a:r>
              <a:rPr lang="en-GB" dirty="0"/>
              <a:t>John of Gaunt was a key focus for the rebels. He was away in Scotland at the time; otherwise, it is highly likely that he would have been in real danger. He was blamed for the bad decisions that the government made, and not the young King Richard (his nephew).</a:t>
            </a:r>
          </a:p>
          <a:p>
            <a:pPr lvl="0" defTabSz="914400">
              <a:defRPr/>
            </a:pPr>
            <a:endParaRPr lang="en-GB" dirty="0">
              <a:solidFill>
                <a:srgbClr val="121212"/>
              </a:solidFill>
              <a:latin typeface="Helvetica Neue Roman Web"/>
            </a:endParaRPr>
          </a:p>
          <a:p>
            <a:pPr defTabSz="914400">
              <a:defRPr/>
            </a:pPr>
            <a:r>
              <a:rPr lang="en-GB" dirty="0">
                <a:solidFill>
                  <a:srgbClr val="121212"/>
                </a:solidFill>
                <a:latin typeface="Helvetica Neue Roman Web"/>
              </a:rPr>
              <a:t>I</a:t>
            </a:r>
            <a:r>
              <a:rPr lang="en-GB" dirty="0">
                <a:solidFill>
                  <a:srgbClr val="121212"/>
                </a:solidFill>
                <a:latin typeface="Calibri"/>
                <a:cs typeface="Calibri"/>
              </a:rPr>
              <a:t>t was the Victorians who really began to call the event the ‘Peasants’ Revolt’.</a:t>
            </a:r>
            <a:endParaRPr lang="en-US" dirty="0">
              <a:solidFill>
                <a:srgbClr val="121212"/>
              </a:solidFill>
              <a:latin typeface="Calibri"/>
              <a:cs typeface="Calibri"/>
            </a:endParaRPr>
          </a:p>
        </p:txBody>
      </p:sp>
    </p:spTree>
    <p:extLst>
      <p:ext uri="{BB962C8B-B14F-4D97-AF65-F5344CB8AC3E}">
        <p14:creationId xmlns:p14="http://schemas.microsoft.com/office/powerpoint/2010/main" val="146424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636" y="339549"/>
            <a:ext cx="8395357" cy="3539430"/>
          </a:xfrm>
          <a:prstGeom prst="rect">
            <a:avLst/>
          </a:prstGeom>
          <a:noFill/>
        </p:spPr>
        <p:txBody>
          <a:bodyPr wrap="square" lIns="91440" tIns="45720" rIns="91440" bIns="45720" rtlCol="0" anchor="t">
            <a:spAutoFit/>
          </a:bodyPr>
          <a:lstStyle/>
          <a:p>
            <a:pPr algn="ctr">
              <a:defRPr/>
            </a:pPr>
            <a:r>
              <a:rPr kumimoji="0" lang="en-GB" sz="2800" b="0" i="0" u="none" strike="noStrike" kern="1200" cap="none" spc="0" normalizeH="0" baseline="0" noProof="0" dirty="0">
                <a:ln>
                  <a:noFill/>
                </a:ln>
                <a:effectLst/>
                <a:uLnTx/>
                <a:uFillTx/>
                <a:latin typeface="Calibri" panose="020F0502020204030204"/>
                <a:ea typeface="+mn-ea"/>
                <a:cs typeface="+mn-cs"/>
              </a:rPr>
              <a:t>From </a:t>
            </a:r>
            <a:r>
              <a:rPr kumimoji="0" lang="en-GB" sz="2800" b="0" i="1" u="none" strike="noStrike" kern="1200" cap="none" spc="0" normalizeH="0" baseline="0" noProof="0" dirty="0">
                <a:ln>
                  <a:noFill/>
                </a:ln>
                <a:effectLst/>
                <a:uLnTx/>
                <a:uFillTx/>
                <a:latin typeface="Calibri" panose="020F0502020204030204"/>
                <a:ea typeface="+mn-ea"/>
                <a:cs typeface="+mn-cs"/>
              </a:rPr>
              <a:t>History of England</a:t>
            </a:r>
            <a:r>
              <a:rPr lang="en-GB" sz="2800" i="1" dirty="0">
                <a:latin typeface="Calibri" panose="020F0502020204030204"/>
              </a:rPr>
              <a:t>,</a:t>
            </a:r>
            <a:r>
              <a:rPr kumimoji="0" lang="en-GB" sz="2800" b="0" i="0" u="none" strike="noStrike" kern="1200" cap="none" spc="0" normalizeH="0" baseline="0" noProof="0" dirty="0">
                <a:ln>
                  <a:noFill/>
                </a:ln>
                <a:effectLst/>
                <a:uLnTx/>
                <a:uFillTx/>
                <a:latin typeface="Calibri" panose="020F0502020204030204"/>
                <a:ea typeface="+mn-ea"/>
                <a:cs typeface="+mn-cs"/>
              </a:rPr>
              <a:t> a chronicle by Thomas Walsingham.</a:t>
            </a:r>
            <a:r>
              <a:rPr lang="en-GB" sz="2800" dirty="0">
                <a:latin typeface="Calibri" panose="020F0502020204030204"/>
              </a:rPr>
              <a:t>  </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0" i="0" u="none" strike="noStrike" kern="1200" cap="none" spc="0" normalizeH="0" baseline="0" noProof="0" dirty="0">
              <a:ln>
                <a:noFill/>
              </a:ln>
              <a:effectLst/>
              <a:uLnTx/>
              <a:uFillTx/>
              <a:latin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The </a:t>
            </a:r>
            <a:r>
              <a:rPr lang="en-GB" sz="2800" dirty="0">
                <a:latin typeface="Calibri" panose="020F0502020204030204"/>
              </a:rPr>
              <a:t>King’s</a:t>
            </a:r>
            <a:r>
              <a:rPr kumimoji="0" lang="en-GB" sz="2800" b="0" i="0" u="none" strike="noStrike" kern="1200" cap="none" spc="0" normalizeH="0" baseline="0" noProof="0" dirty="0">
                <a:ln>
                  <a:noFill/>
                </a:ln>
                <a:effectLst/>
                <a:uLnTx/>
                <a:uFillTx/>
                <a:latin typeface="Calibri" panose="020F0502020204030204"/>
                <a:ea typeface="+mn-ea"/>
                <a:cs typeface="+mn-cs"/>
              </a:rPr>
              <a:t> words to the Essex peasants</a:t>
            </a:r>
            <a:r>
              <a:rPr lang="en-GB" sz="2800" dirty="0">
                <a:latin typeface="Calibri" panose="020F0502020204030204"/>
              </a:rPr>
              <a:t>:</a:t>
            </a:r>
            <a:endParaRPr lang="en-GB" sz="2800" b="0" i="0" u="none" strike="noStrike" kern="1200" cap="none" spc="0" normalizeH="0" baseline="0" noProof="0" dirty="0">
              <a:ln>
                <a:noFill/>
              </a:ln>
              <a:effectLst/>
              <a:uLnTx/>
              <a:uFillTx/>
              <a:latin typeface="Calibri" panose="020F0502020204030204"/>
              <a:cs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1" i="1" u="none" strike="noStrike" kern="1200" cap="none" spc="0" normalizeH="0" baseline="0" noProof="0" dirty="0">
              <a:ln>
                <a:noFill/>
              </a:ln>
              <a:effectLst/>
              <a:uLnTx/>
              <a:uFillTx/>
              <a:latin typeface="Calibri" panose="020F0502020204030204"/>
              <a:cs typeface="Calibri" panose="020F0502020204030204"/>
            </a:endParaRPr>
          </a:p>
          <a:p>
            <a:pPr algn="ctr">
              <a:defRPr/>
            </a:pPr>
            <a:r>
              <a:rPr kumimoji="0" lang="en-GB" sz="2800" b="0" i="1" u="none" strike="noStrike" kern="1200" cap="none" spc="0" normalizeH="0" baseline="0" noProof="0" dirty="0">
                <a:ln>
                  <a:noFill/>
                </a:ln>
                <a:effectLst/>
                <a:uLnTx/>
                <a:uFillTx/>
                <a:latin typeface="Calibri"/>
                <a:cs typeface="Calibri"/>
              </a:rPr>
              <a:t>Oh you </a:t>
            </a:r>
            <a:r>
              <a:rPr kumimoji="0" lang="en-GB" sz="2800" b="1" i="1" u="none" strike="noStrike" kern="1200" cap="none" spc="0" normalizeH="0" baseline="0" noProof="0" dirty="0">
                <a:ln>
                  <a:noFill/>
                </a:ln>
                <a:solidFill>
                  <a:srgbClr val="00B050"/>
                </a:solidFill>
                <a:effectLst/>
                <a:uLnTx/>
                <a:uFillTx/>
                <a:latin typeface="Calibri"/>
                <a:cs typeface="Calibri"/>
              </a:rPr>
              <a:t>wretched</a:t>
            </a:r>
            <a:r>
              <a:rPr kumimoji="0" lang="en-GB" sz="2800" b="0" i="1" u="none" strike="noStrike" kern="1200" cap="none" spc="0" normalizeH="0" baseline="0" noProof="0" dirty="0">
                <a:ln>
                  <a:noFill/>
                </a:ln>
                <a:effectLst/>
                <a:uLnTx/>
                <a:uFillTx/>
                <a:latin typeface="Calibri"/>
                <a:cs typeface="Calibri"/>
              </a:rPr>
              <a:t> men.</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You who want to be equal with your lords are not worthy to live.</a:t>
            </a:r>
            <a:r>
              <a:rPr lang="en-GB" sz="2800" i="1" dirty="0">
                <a:latin typeface="Calibri"/>
                <a:cs typeface="Calibri"/>
              </a:rPr>
              <a:t> </a:t>
            </a:r>
            <a:r>
              <a:rPr kumimoji="0" lang="en-GB" sz="2800" b="1" i="1" u="none" strike="noStrike" kern="1200" cap="none" spc="0" normalizeH="0" baseline="0" noProof="0" dirty="0">
                <a:ln>
                  <a:noFill/>
                </a:ln>
                <a:solidFill>
                  <a:srgbClr val="00B050"/>
                </a:solidFill>
                <a:effectLst/>
                <a:uLnTx/>
                <a:uFillTx/>
                <a:latin typeface="Calibri"/>
                <a:cs typeface="Calibri"/>
              </a:rPr>
              <a:t>Villeins</a:t>
            </a:r>
            <a:r>
              <a:rPr kumimoji="0" lang="en-GB" sz="2800" b="0" i="1" u="none" strike="noStrike" kern="1200" cap="none" spc="0" normalizeH="0" baseline="0" noProof="0" dirty="0">
                <a:ln>
                  <a:noFill/>
                </a:ln>
                <a:effectLst/>
                <a:uLnTx/>
                <a:uFillTx/>
                <a:latin typeface="Calibri"/>
                <a:cs typeface="Calibri"/>
              </a:rPr>
              <a:t> you were and villeins you shall remain.</a:t>
            </a:r>
            <a:endParaRPr lang="en-GB" sz="2800" b="0" i="1" u="none" strike="noStrike" kern="1200" cap="none" spc="0" normalizeH="0" baseline="0" noProof="0" dirty="0">
              <a:ln>
                <a:noFill/>
              </a:ln>
              <a:effectLst/>
              <a:uLnTx/>
              <a:uFillTx/>
              <a:latin typeface="Calibri"/>
              <a:cs typeface="Calibri"/>
            </a:endParaRPr>
          </a:p>
        </p:txBody>
      </p:sp>
      <p:sp>
        <p:nvSpPr>
          <p:cNvPr id="3" name="Rectangle 2"/>
          <p:cNvSpPr/>
          <p:nvPr/>
        </p:nvSpPr>
        <p:spPr>
          <a:xfrm>
            <a:off x="180107" y="189013"/>
            <a:ext cx="8382000" cy="392578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180107" y="5752767"/>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F</a:t>
              </a: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3" name="Rectangle 12"/>
          <p:cNvSpPr/>
          <p:nvPr/>
        </p:nvSpPr>
        <p:spPr>
          <a:xfrm>
            <a:off x="526227" y="4512670"/>
            <a:ext cx="8024995" cy="646331"/>
          </a:xfrm>
          <a:prstGeom prst="rect">
            <a:avLst/>
          </a:prstGeom>
        </p:spPr>
        <p:txBody>
          <a:bodyPr wrap="square" lIns="91440" tIns="45720" rIns="91440" bIns="45720" anchor="t">
            <a:spAutoFit/>
          </a:bodyPr>
          <a:lstStyle/>
          <a:p>
            <a:pPr algn="ctr" defTabSz="914400">
              <a:defRPr/>
            </a:pPr>
            <a:r>
              <a:rPr lang="en-GB" dirty="0"/>
              <a:t>See the section on chronicles in Lesson 2 for more information about Walsingham. He was a monk at St Albans and was very hostile to the rebels.</a:t>
            </a:r>
            <a:endParaRPr lang="en-US" dirty="0">
              <a:solidFill>
                <a:srgbClr val="121212"/>
              </a:solidFill>
              <a:latin typeface="Helvetica Neue Roman Web"/>
            </a:endParaRPr>
          </a:p>
        </p:txBody>
      </p:sp>
    </p:spTree>
    <p:extLst>
      <p:ext uri="{BB962C8B-B14F-4D97-AF65-F5344CB8AC3E}">
        <p14:creationId xmlns:p14="http://schemas.microsoft.com/office/powerpoint/2010/main" val="39566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779" y="339549"/>
            <a:ext cx="8504214" cy="4555093"/>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From </a:t>
            </a:r>
            <a:r>
              <a:rPr kumimoji="0" lang="en-GB" sz="2800" b="0" i="1" u="none" strike="noStrike" kern="1200" cap="none" spc="0" normalizeH="0" baseline="0" noProof="0" dirty="0">
                <a:ln>
                  <a:noFill/>
                </a:ln>
                <a:effectLst/>
                <a:uLnTx/>
                <a:uFillTx/>
                <a:latin typeface="Calibri" panose="020F0502020204030204"/>
                <a:ea typeface="+mn-ea"/>
                <a:cs typeface="+mn-cs"/>
              </a:rPr>
              <a:t>Chronicles</a:t>
            </a:r>
            <a:r>
              <a:rPr kumimoji="0" lang="en-GB" sz="2800" b="0" i="0" u="none" strike="noStrike" kern="1200" cap="none" spc="0" normalizeH="0" baseline="0" noProof="0" dirty="0">
                <a:ln>
                  <a:noFill/>
                </a:ln>
                <a:effectLst/>
                <a:uLnTx/>
                <a:uFillTx/>
                <a:latin typeface="Calibri" panose="020F0502020204030204"/>
                <a:ea typeface="+mn-ea"/>
                <a:cs typeface="+mn-cs"/>
              </a:rPr>
              <a:t> by Jean Froissart</a:t>
            </a:r>
            <a:r>
              <a:rPr lang="en-GB" sz="2800" dirty="0">
                <a:latin typeface="Calibri" panose="020F0502020204030204"/>
              </a:rPr>
              <a:t>:</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1" i="1" u="none" strike="noStrike" kern="1200" cap="none" spc="0" normalizeH="0" baseline="0" noProof="0" dirty="0">
              <a:ln>
                <a:noFill/>
              </a:ln>
              <a:effectLst/>
              <a:uLnTx/>
              <a:uFillTx/>
              <a:latin typeface="Calibri" panose="020F0502020204030204"/>
              <a:cs typeface="Calibri" panose="020F0502020204030204"/>
            </a:endParaRPr>
          </a:p>
          <a:p>
            <a:pPr algn="ctr">
              <a:defRPr/>
            </a:pPr>
            <a:r>
              <a:rPr kumimoji="0" lang="en-GB" sz="2600" b="0" i="1" u="none" strike="noStrike" kern="1200" cap="none" spc="0" normalizeH="0" baseline="0" noProof="0" dirty="0">
                <a:ln>
                  <a:noFill/>
                </a:ln>
                <a:effectLst/>
                <a:uLnTx/>
                <a:uFillTx/>
                <a:latin typeface="Calibri"/>
                <a:cs typeface="Calibri"/>
              </a:rPr>
              <a:t>These evil creatures in the counties became presumptuous.</a:t>
            </a:r>
            <a:r>
              <a:rPr lang="en-GB" sz="2600" i="1" dirty="0">
                <a:latin typeface="Calibri"/>
                <a:cs typeface="Calibri"/>
              </a:rPr>
              <a:t> </a:t>
            </a:r>
            <a:r>
              <a:rPr kumimoji="0" lang="en-GB" sz="2600" b="0" i="1" u="none" strike="noStrike" kern="1200" cap="none" spc="0" normalizeH="0" baseline="0" noProof="0" dirty="0">
                <a:ln>
                  <a:noFill/>
                </a:ln>
                <a:effectLst/>
                <a:uLnTx/>
                <a:uFillTx/>
                <a:latin typeface="Calibri"/>
                <a:cs typeface="Calibri"/>
              </a:rPr>
              <a:t> They said their </a:t>
            </a:r>
            <a:r>
              <a:rPr kumimoji="0" lang="en-GB" sz="2600" b="1" i="1" u="none" strike="noStrike" kern="1200" cap="none" spc="0" normalizeH="0" baseline="0" noProof="0" dirty="0">
                <a:ln>
                  <a:noFill/>
                </a:ln>
                <a:solidFill>
                  <a:srgbClr val="00B050"/>
                </a:solidFill>
                <a:effectLst/>
                <a:uLnTx/>
                <a:uFillTx/>
                <a:latin typeface="Calibri"/>
                <a:cs typeface="Calibri"/>
              </a:rPr>
              <a:t>servitude</a:t>
            </a:r>
            <a:r>
              <a:rPr kumimoji="0" lang="en-GB" sz="2600" b="0" i="1" u="none" strike="noStrike" kern="1200" cap="none" spc="0" normalizeH="0" baseline="0" noProof="0" dirty="0">
                <a:ln>
                  <a:noFill/>
                </a:ln>
                <a:effectLst/>
                <a:uLnTx/>
                <a:uFillTx/>
                <a:latin typeface="Calibri"/>
                <a:cs typeface="Calibri"/>
              </a:rPr>
              <a:t> was too harsh and that there were no </a:t>
            </a:r>
            <a:r>
              <a:rPr kumimoji="0" lang="en-GB" sz="2600" b="1" i="1" u="none" strike="noStrike" kern="1200" cap="none" spc="0" normalizeH="0" baseline="0" noProof="0" dirty="0">
                <a:ln>
                  <a:noFill/>
                </a:ln>
                <a:solidFill>
                  <a:srgbClr val="00B050"/>
                </a:solidFill>
                <a:effectLst/>
                <a:uLnTx/>
                <a:uFillTx/>
                <a:latin typeface="Calibri"/>
                <a:cs typeface="Calibri"/>
              </a:rPr>
              <a:t>serfs</a:t>
            </a:r>
            <a:r>
              <a:rPr kumimoji="0" lang="en-GB" sz="2600" b="0" i="1" u="none" strike="noStrike" kern="1200" cap="none" spc="0" normalizeH="0" baseline="0" noProof="0" dirty="0">
                <a:ln>
                  <a:noFill/>
                </a:ln>
                <a:effectLst/>
                <a:uLnTx/>
                <a:uFillTx/>
                <a:latin typeface="Calibri"/>
                <a:cs typeface="Calibri"/>
              </a:rPr>
              <a:t> when the world began.</a:t>
            </a:r>
            <a:r>
              <a:rPr lang="en-GB" sz="2600" i="1" dirty="0">
                <a:latin typeface="Calibri"/>
                <a:cs typeface="Calibri"/>
              </a:rPr>
              <a:t> </a:t>
            </a:r>
            <a:r>
              <a:rPr kumimoji="0" lang="en-GB" sz="2600" b="0" i="1" u="none" strike="noStrike" kern="1200" cap="none" spc="0" normalizeH="0" baseline="0" noProof="0" dirty="0">
                <a:ln>
                  <a:noFill/>
                </a:ln>
                <a:effectLst/>
                <a:uLnTx/>
                <a:uFillTx/>
                <a:latin typeface="Calibri"/>
                <a:cs typeface="Calibri"/>
              </a:rPr>
              <a:t>They had been much stirred up in these lunatic ideas by a mad priest called John Ball.</a:t>
            </a:r>
            <a:endParaRPr lang="en-GB" sz="2600" b="0" i="1" u="none" strike="noStrike" kern="1200" cap="none" spc="0" normalizeH="0" baseline="0" noProof="0" dirty="0">
              <a:ln>
                <a:noFill/>
              </a:ln>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600" b="0" i="1" u="none" strike="noStrike" kern="1200" cap="none" spc="0" normalizeH="0" baseline="0" noProof="0" dirty="0">
              <a:ln>
                <a:noFill/>
              </a:ln>
              <a:effectLst/>
              <a:uLnTx/>
              <a:uFillTx/>
              <a:latin typeface="Calibri"/>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600" b="0" i="1" u="none" strike="noStrike" kern="1200" cap="none" spc="0" normalizeH="0" baseline="0" noProof="0" dirty="0">
                <a:ln>
                  <a:noFill/>
                </a:ln>
                <a:effectLst/>
                <a:uLnTx/>
                <a:uFillTx/>
                <a:latin typeface="Calibri"/>
                <a:cs typeface="Calibri"/>
              </a:rPr>
              <a:t>‘Good people,’ he would say, ‘nothing can go well in England, nor ever will do, until all goods are held in common, until there is neither villein nor nobleman.’</a:t>
            </a:r>
            <a:endParaRPr lang="en-GB" sz="2600" b="0" i="1" u="none" strike="noStrike" kern="1200" cap="none" spc="0" normalizeH="0" baseline="0" noProof="0" dirty="0">
              <a:ln>
                <a:noFill/>
              </a:ln>
              <a:effectLst/>
              <a:uLnTx/>
              <a:uFillTx/>
              <a:latin typeface="Calibri"/>
              <a:cs typeface="Calibri"/>
            </a:endParaRPr>
          </a:p>
        </p:txBody>
      </p:sp>
      <p:sp>
        <p:nvSpPr>
          <p:cNvPr id="3" name="Rectangle 2"/>
          <p:cNvSpPr/>
          <p:nvPr/>
        </p:nvSpPr>
        <p:spPr>
          <a:xfrm>
            <a:off x="249379" y="339549"/>
            <a:ext cx="8561613" cy="510528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249379" y="5725059"/>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G</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14" name="Rectangle 13"/>
          <p:cNvSpPr/>
          <p:nvPr/>
        </p:nvSpPr>
        <p:spPr>
          <a:xfrm>
            <a:off x="1580654" y="5616016"/>
            <a:ext cx="7230338" cy="923330"/>
          </a:xfrm>
          <a:prstGeom prst="rect">
            <a:avLst/>
          </a:prstGeom>
        </p:spPr>
        <p:txBody>
          <a:bodyPr wrap="square" lIns="91440" tIns="45720" rIns="91440" bIns="45720" anchor="t">
            <a:spAutoFit/>
          </a:bodyPr>
          <a:lstStyle/>
          <a:p>
            <a:pPr algn="ctr" defTabSz="914400">
              <a:defRPr/>
            </a:pPr>
            <a:r>
              <a:rPr lang="en-GB" dirty="0"/>
              <a:t>John Ball was a preacher and often put forward, like Tyler, as one of the key </a:t>
            </a:r>
            <a:r>
              <a:rPr lang="en-GB"/>
              <a:t>influences on the Revolt. Like Tyler, we know very little about him. He was </a:t>
            </a:r>
            <a:r>
              <a:rPr lang="en-GB" dirty="0"/>
              <a:t>caught and executed.</a:t>
            </a:r>
            <a:endParaRPr lang="en-US" dirty="0">
              <a:solidFill>
                <a:srgbClr val="121212"/>
              </a:solidFill>
              <a:latin typeface="Helvetica Neue Roman Web"/>
            </a:endParaRPr>
          </a:p>
        </p:txBody>
      </p:sp>
    </p:spTree>
    <p:extLst>
      <p:ext uri="{BB962C8B-B14F-4D97-AF65-F5344CB8AC3E}">
        <p14:creationId xmlns:p14="http://schemas.microsoft.com/office/powerpoint/2010/main" val="1795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779" y="339549"/>
            <a:ext cx="8504214" cy="3970318"/>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effectLst/>
                <a:uLnTx/>
                <a:uFillTx/>
                <a:latin typeface="Calibri" panose="020F0502020204030204"/>
                <a:ea typeface="+mn-ea"/>
                <a:cs typeface="+mn-cs"/>
              </a:rPr>
              <a:t>From the </a:t>
            </a:r>
            <a:r>
              <a:rPr lang="en-GB" sz="2800" dirty="0">
                <a:latin typeface="Calibri" panose="020F0502020204030204"/>
              </a:rPr>
              <a:t>chronicle</a:t>
            </a:r>
            <a:r>
              <a:rPr kumimoji="0" lang="en-GB" sz="2800" b="0" i="0" u="none" strike="noStrike" kern="1200" cap="none" spc="0" normalizeH="0" baseline="0" noProof="0" dirty="0">
                <a:ln>
                  <a:noFill/>
                </a:ln>
                <a:effectLst/>
                <a:uLnTx/>
                <a:uFillTx/>
                <a:latin typeface="Calibri" panose="020F0502020204030204"/>
                <a:ea typeface="+mn-ea"/>
                <a:cs typeface="+mn-cs"/>
              </a:rPr>
              <a:t> by Henry Knighton, written in 1381.</a:t>
            </a:r>
            <a:endParaRPr lang="en-US" dirty="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b="1" i="1" u="none" strike="noStrike" kern="1200" cap="none" spc="0" normalizeH="0" baseline="0" noProof="0" dirty="0">
              <a:ln>
                <a:noFill/>
              </a:ln>
              <a:effectLst/>
              <a:uLnTx/>
              <a:uFillTx/>
              <a:latin typeface="Calibri" panose="020F0502020204030204"/>
              <a:cs typeface="Calibri" panose="020F0502020204030204"/>
            </a:endParaRPr>
          </a:p>
          <a:p>
            <a:pPr algn="ctr">
              <a:defRPr/>
            </a:pPr>
            <a:r>
              <a:rPr lang="en-GB" sz="2800" i="1" dirty="0">
                <a:latin typeface="Calibri"/>
                <a:cs typeface="Calibri"/>
              </a:rPr>
              <a:t>Judge </a:t>
            </a:r>
            <a:r>
              <a:rPr lang="en-GB" sz="2800" i="1" dirty="0" err="1">
                <a:latin typeface="Calibri"/>
                <a:cs typeface="Calibri"/>
              </a:rPr>
              <a:t>Tresillian</a:t>
            </a:r>
            <a:r>
              <a:rPr kumimoji="0" lang="en-GB" sz="2800" b="0" i="1" u="none" strike="noStrike" kern="1200" cap="none" spc="0" normalizeH="0" baseline="0" noProof="0" dirty="0">
                <a:ln>
                  <a:noFill/>
                </a:ln>
                <a:effectLst/>
                <a:uLnTx/>
                <a:uFillTx/>
                <a:latin typeface="Calibri"/>
                <a:cs typeface="Calibri"/>
              </a:rPr>
              <a:t> spared no one.</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Peasants accused of rebellion, whether justly or out of hatred, were beheaded, hung or drawn and quartered.</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John Ball was drawn and quartered.</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His intestines were cut out and burned while he was still alive.</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Then he was hung and his body cut into four.</a:t>
            </a:r>
            <a:r>
              <a:rPr lang="en-GB" sz="2800" i="1" dirty="0">
                <a:latin typeface="Calibri"/>
                <a:cs typeface="Calibri"/>
              </a:rPr>
              <a:t> </a:t>
            </a:r>
            <a:r>
              <a:rPr kumimoji="0" lang="en-GB" sz="2800" b="0" i="1" u="none" strike="noStrike" kern="1200" cap="none" spc="0" normalizeH="0" baseline="0" noProof="0" dirty="0">
                <a:ln>
                  <a:noFill/>
                </a:ln>
                <a:effectLst/>
                <a:uLnTx/>
                <a:uFillTx/>
                <a:latin typeface="Calibri"/>
                <a:cs typeface="Calibri"/>
              </a:rPr>
              <a:t>Pieces were sent to be put on show in different places in the kingdom.</a:t>
            </a:r>
            <a:endParaRPr lang="en-GB" sz="2800" b="0" i="1" u="none" strike="noStrike" kern="1200" cap="none" spc="0" normalizeH="0" baseline="0" noProof="0" dirty="0">
              <a:ln>
                <a:noFill/>
              </a:ln>
              <a:effectLst/>
              <a:uLnTx/>
              <a:uFillTx/>
              <a:latin typeface="Calibri"/>
              <a:cs typeface="Calibri"/>
            </a:endParaRPr>
          </a:p>
        </p:txBody>
      </p:sp>
      <p:sp>
        <p:nvSpPr>
          <p:cNvPr id="3" name="Rectangle 2"/>
          <p:cNvSpPr/>
          <p:nvPr/>
        </p:nvSpPr>
        <p:spPr>
          <a:xfrm>
            <a:off x="249379" y="339549"/>
            <a:ext cx="8561613" cy="495288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131728" y="5821073"/>
            <a:ext cx="899247" cy="814287"/>
            <a:chOff x="4092162" y="3696655"/>
            <a:chExt cx="1753584" cy="1703195"/>
          </a:xfrm>
        </p:grpSpPr>
        <p:sp>
          <p:nvSpPr>
            <p:cNvPr id="6" name="Oval 5"/>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Arial Rounded MT Bold" panose="020F0704030504030204" pitchFamily="34" charset="0"/>
                </a:rPr>
                <a:t>H</a:t>
              </a:r>
              <a:endPar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grpSp>
          <p:nvGrpSpPr>
            <p:cNvPr id="7" name="Group 6"/>
            <p:cNvGrpSpPr/>
            <p:nvPr/>
          </p:nvGrpSpPr>
          <p:grpSpPr>
            <a:xfrm>
              <a:off x="4092162" y="3696655"/>
              <a:ext cx="1753584" cy="1703195"/>
              <a:chOff x="3975437" y="4315028"/>
              <a:chExt cx="1753584" cy="1703195"/>
            </a:xfrm>
          </p:grpSpPr>
          <p:sp>
            <p:nvSpPr>
              <p:cNvPr id="8" name="Oval 7"/>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4016206" y="4315028"/>
                <a:ext cx="1712815" cy="1703195"/>
                <a:chOff x="4016206" y="4315028"/>
                <a:chExt cx="1712815" cy="1703195"/>
              </a:xfrm>
            </p:grpSpPr>
            <p:sp>
              <p:nvSpPr>
                <p:cNvPr id="10" name="Oval 9"/>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419437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946" y="1208728"/>
            <a:ext cx="8451272" cy="2554545"/>
          </a:xfrm>
          <a:prstGeom prst="rect">
            <a:avLst/>
          </a:prstGeom>
        </p:spPr>
        <p:txBody>
          <a:bodyPr wrap="square" lIns="91440" tIns="45720" rIns="91440" bIns="45720" anchor="t">
            <a:spAutoFit/>
          </a:bodyPr>
          <a:lstStyle/>
          <a:p>
            <a:pPr algn="ctr">
              <a:defRPr/>
            </a:pPr>
            <a:r>
              <a:rPr kumimoji="0" lang="en-US" sz="2000" b="0" i="0" u="none" strike="noStrike" kern="1200" cap="none" spc="0" normalizeH="0" baseline="0" noProof="0" dirty="0">
                <a:ln>
                  <a:noFill/>
                </a:ln>
                <a:solidFill>
                  <a:srgbClr val="000000"/>
                </a:solidFill>
                <a:effectLst/>
                <a:uLnTx/>
                <a:uFillTx/>
                <a:latin typeface="Calibri"/>
                <a:cs typeface="Calibri"/>
              </a:rPr>
              <a:t>At this time the commons of the southern England suddenly rose in two groups, one in Essex and the other in Kent.</a:t>
            </a:r>
            <a:r>
              <a:rPr lang="en-US" sz="2000" dirty="0">
                <a:solidFill>
                  <a:srgbClr val="000000"/>
                </a:solidFill>
                <a:latin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cs typeface="Calibri"/>
              </a:rPr>
              <a:t>They directed their evil actions against the duke of Lancaster and the other lords of the realm because of the exceptionally severe tenths and fifteenths and other subsidies</a:t>
            </a:r>
            <a:r>
              <a:rPr lang="en-US" sz="2000" dirty="0">
                <a:solidFill>
                  <a:srgbClr val="000000"/>
                </a:solidFill>
                <a:latin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cs typeface="Calibri"/>
              </a:rPr>
              <a:t>lightly conceded in parliaments and extortionately levied from the poor people. These subsides did nothing for the profit of the kingdom but were spent badly and deceitfully to the great impoverishment of the commons – and it was for this reason, as you will now hear, that the commons rose.</a:t>
            </a:r>
            <a:endParaRPr lang="en-GB" sz="2000" b="0" i="0" u="none" strike="noStrike" kern="1200" cap="none" spc="0" normalizeH="0" baseline="0" noProof="0" dirty="0">
              <a:ln>
                <a:noFill/>
              </a:ln>
              <a:solidFill>
                <a:prstClr val="black"/>
              </a:solidFill>
              <a:effectLst/>
              <a:uLnTx/>
              <a:uFillTx/>
              <a:latin typeface="Calibri"/>
              <a:cs typeface="Calibri" panose="020F0502020204030204"/>
            </a:endParaRPr>
          </a:p>
        </p:txBody>
      </p:sp>
      <p:sp>
        <p:nvSpPr>
          <p:cNvPr id="8" name="Rectangle 7"/>
          <p:cNvSpPr/>
          <p:nvPr/>
        </p:nvSpPr>
        <p:spPr>
          <a:xfrm>
            <a:off x="290946" y="521059"/>
            <a:ext cx="8235600" cy="523220"/>
          </a:xfrm>
          <a:prstGeom prst="rect">
            <a:avLst/>
          </a:prstGeom>
        </p:spPr>
        <p:txBody>
          <a:bodyPr wrap="square" lIns="91440" tIns="45720" rIns="91440" bIns="45720" anchor="t">
            <a:spAutoFit/>
          </a:bodyPr>
          <a:lstStyle/>
          <a:p>
            <a:pPr algn="ctr">
              <a:defRPr/>
            </a:pPr>
            <a:r>
              <a:rPr lang="en-GB" sz="2800" dirty="0">
                <a:latin typeface="Calibri" panose="020F0502020204030204"/>
              </a:rPr>
              <a:t>From </a:t>
            </a:r>
            <a:r>
              <a:rPr lang="en-GB" sz="2800" i="1" dirty="0" err="1">
                <a:latin typeface="Calibri" panose="020F0502020204030204"/>
              </a:rPr>
              <a:t>Anonimalle</a:t>
            </a:r>
            <a:r>
              <a:rPr kumimoji="0" lang="en-GB" sz="2800" b="0" i="1" u="none" strike="noStrike" kern="1200" cap="none" spc="0" normalizeH="0" baseline="0" noProof="0" dirty="0">
                <a:ln>
                  <a:noFill/>
                </a:ln>
                <a:effectLst/>
                <a:uLnTx/>
                <a:uFillTx/>
                <a:latin typeface="Calibri" panose="020F0502020204030204"/>
                <a:ea typeface="+mn-ea"/>
                <a:cs typeface="+mn-cs"/>
              </a:rPr>
              <a:t> Chronicle</a:t>
            </a:r>
            <a:r>
              <a:rPr lang="en-GB" sz="2800" dirty="0">
                <a:latin typeface="Calibri" panose="020F0502020204030204"/>
              </a:rPr>
              <a:t>:</a:t>
            </a:r>
            <a:endParaRPr lang="en-US" dirty="0">
              <a:ea typeface="+mn-ea"/>
              <a:cs typeface="+mn-cs"/>
            </a:endParaRPr>
          </a:p>
        </p:txBody>
      </p:sp>
      <p:sp>
        <p:nvSpPr>
          <p:cNvPr id="5" name="Rectangle 4"/>
          <p:cNvSpPr/>
          <p:nvPr/>
        </p:nvSpPr>
        <p:spPr>
          <a:xfrm>
            <a:off x="235525" y="472045"/>
            <a:ext cx="8382000" cy="329441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p:cNvGrpSpPr/>
          <p:nvPr/>
        </p:nvGrpSpPr>
        <p:grpSpPr>
          <a:xfrm>
            <a:off x="235525" y="5825182"/>
            <a:ext cx="899247" cy="814287"/>
            <a:chOff x="4092162" y="3696655"/>
            <a:chExt cx="1753584" cy="1703195"/>
          </a:xfrm>
        </p:grpSpPr>
        <p:sp>
          <p:nvSpPr>
            <p:cNvPr id="15" name="Oval 14"/>
            <p:cNvSpPr/>
            <p:nvPr/>
          </p:nvSpPr>
          <p:spPr>
            <a:xfrm>
              <a:off x="4132154" y="3720770"/>
              <a:ext cx="1672045" cy="1606731"/>
            </a:xfrm>
            <a:prstGeom prst="ellipse">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a:t>
              </a:r>
            </a:p>
          </p:txBody>
        </p:sp>
        <p:grpSp>
          <p:nvGrpSpPr>
            <p:cNvPr id="16" name="Group 15"/>
            <p:cNvGrpSpPr/>
            <p:nvPr/>
          </p:nvGrpSpPr>
          <p:grpSpPr>
            <a:xfrm>
              <a:off x="4092162" y="3696655"/>
              <a:ext cx="1753584" cy="1703195"/>
              <a:chOff x="3975437" y="4315028"/>
              <a:chExt cx="1753584" cy="1703195"/>
            </a:xfrm>
          </p:grpSpPr>
          <p:sp>
            <p:nvSpPr>
              <p:cNvPr id="17" name="Oval 16"/>
              <p:cNvSpPr/>
              <p:nvPr/>
            </p:nvSpPr>
            <p:spPr>
              <a:xfrm>
                <a:off x="3975437" y="4315028"/>
                <a:ext cx="1712038" cy="1654963"/>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p:cNvGrpSpPr/>
              <p:nvPr/>
            </p:nvGrpSpPr>
            <p:grpSpPr>
              <a:xfrm>
                <a:off x="4016206" y="4315028"/>
                <a:ext cx="1712815" cy="1703195"/>
                <a:chOff x="4016206" y="4315028"/>
                <a:chExt cx="1712815" cy="1703195"/>
              </a:xfrm>
            </p:grpSpPr>
            <p:sp>
              <p:nvSpPr>
                <p:cNvPr id="19" name="Oval 18"/>
                <p:cNvSpPr/>
                <p:nvPr/>
              </p:nvSpPr>
              <p:spPr>
                <a:xfrm>
                  <a:off x="4016206" y="4411492"/>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p:cNvSpPr/>
                <p:nvPr/>
              </p:nvSpPr>
              <p:spPr>
                <a:xfrm>
                  <a:off x="4056976" y="4315028"/>
                  <a:ext cx="1672045" cy="1606731"/>
                </a:xfrm>
                <a:prstGeom prst="ellipse">
                  <a:avLst/>
                </a:prstGeom>
                <a:noFill/>
                <a:ln>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21" name="Rectangle 20"/>
          <p:cNvSpPr/>
          <p:nvPr/>
        </p:nvSpPr>
        <p:spPr>
          <a:xfrm>
            <a:off x="1435680" y="4033440"/>
            <a:ext cx="7230338" cy="2308324"/>
          </a:xfrm>
          <a:prstGeom prst="rect">
            <a:avLst/>
          </a:prstGeom>
        </p:spPr>
        <p:txBody>
          <a:bodyPr wrap="square" lIns="91440" tIns="45720" rIns="91440" bIns="45720" anchor="t">
            <a:spAutoFit/>
          </a:bodyPr>
          <a:lstStyle/>
          <a:p>
            <a:pPr algn="ctr" defTabSz="914400">
              <a:defRPr/>
            </a:pPr>
            <a:r>
              <a:rPr lang="en-GB" dirty="0"/>
              <a:t>Textbooks often focus on the Revolt in the South East and London, but it was much more widespread. There is a section in Lesson 2 with more detail on this. The Revolt did not end in London: there continued to be sporadic outbreaks across the country.  </a:t>
            </a:r>
            <a:endParaRPr lang="en-US"/>
          </a:p>
          <a:p>
            <a:pPr lvl="0" algn="ctr" defTabSz="914400">
              <a:defRPr/>
            </a:pPr>
            <a:endParaRPr lang="en-GB" dirty="0">
              <a:solidFill>
                <a:srgbClr val="121212"/>
              </a:solidFill>
              <a:latin typeface="Helvetica Neue Roman Web"/>
            </a:endParaRPr>
          </a:p>
          <a:p>
            <a:pPr algn="ctr" defTabSz="914400">
              <a:defRPr/>
            </a:pPr>
            <a:r>
              <a:rPr lang="en-GB" dirty="0">
                <a:solidFill>
                  <a:srgbClr val="121212"/>
                </a:solidFill>
                <a:latin typeface="Calibri"/>
                <a:cs typeface="Calibri"/>
              </a:rPr>
              <a:t>It is also worth noting that the population density of England was different at this time – London and the South East were important for trade. East Anglia was also relatively populated for the time.</a:t>
            </a:r>
            <a:endParaRPr lang="en-US" dirty="0">
              <a:solidFill>
                <a:srgbClr val="121212"/>
              </a:solidFill>
              <a:latin typeface="Calibri"/>
              <a:cs typeface="Calibri"/>
            </a:endParaRPr>
          </a:p>
        </p:txBody>
      </p:sp>
    </p:spTree>
    <p:extLst>
      <p:ext uri="{BB962C8B-B14F-4D97-AF65-F5344CB8AC3E}">
        <p14:creationId xmlns:p14="http://schemas.microsoft.com/office/powerpoint/2010/main" val="2316053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864</TotalTime>
  <Words>3124</Words>
  <Application>Microsoft Office PowerPoint</Application>
  <PresentationFormat>On-screen Show (4:3)</PresentationFormat>
  <Paragraphs>127</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Alegreya</vt:lpstr>
      <vt:lpstr>Arial</vt:lpstr>
      <vt:lpstr>Arial Rounded MT Bold</vt:lpstr>
      <vt:lpstr>Calibri</vt:lpstr>
      <vt:lpstr>Calibri Light</vt:lpstr>
      <vt:lpstr>Century Gothic</vt:lpstr>
      <vt:lpstr>Helvetica Neue Roman Web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Optional challenging sources</vt:lpstr>
      <vt:lpstr>PowerPoint Presentation</vt:lpstr>
      <vt:lpstr>PowerPoint Presentation</vt:lpstr>
      <vt:lpstr>PowerPoint Presentation</vt:lpstr>
    </vt:vector>
  </TitlesOfParts>
  <Company>Aldridge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Thomas.G</dc:creator>
  <cp:lastModifiedBy>Maheema Chanrai</cp:lastModifiedBy>
  <cp:revision>232</cp:revision>
  <dcterms:created xsi:type="dcterms:W3CDTF">2022-06-19T08:19:05Z</dcterms:created>
  <dcterms:modified xsi:type="dcterms:W3CDTF">2023-08-18T16:44:55Z</dcterms:modified>
</cp:coreProperties>
</file>